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301" r:id="rId4"/>
    <p:sldId id="322" r:id="rId5"/>
    <p:sldId id="259" r:id="rId6"/>
    <p:sldId id="323" r:id="rId7"/>
    <p:sldId id="324" r:id="rId8"/>
    <p:sldId id="287" r:id="rId9"/>
    <p:sldId id="325" r:id="rId10"/>
    <p:sldId id="289" r:id="rId11"/>
    <p:sldId id="338" r:id="rId12"/>
    <p:sldId id="293" r:id="rId13"/>
    <p:sldId id="339" r:id="rId14"/>
    <p:sldId id="326" r:id="rId15"/>
    <p:sldId id="327" r:id="rId16"/>
    <p:sldId id="295" r:id="rId17"/>
    <p:sldId id="328" r:id="rId18"/>
    <p:sldId id="329" r:id="rId19"/>
    <p:sldId id="340" r:id="rId20"/>
    <p:sldId id="297" r:id="rId21"/>
    <p:sldId id="330" r:id="rId22"/>
    <p:sldId id="331" r:id="rId23"/>
    <p:sldId id="298" r:id="rId24"/>
    <p:sldId id="332" r:id="rId25"/>
    <p:sldId id="333" r:id="rId26"/>
    <p:sldId id="320" r:id="rId27"/>
    <p:sldId id="334" r:id="rId28"/>
    <p:sldId id="335" r:id="rId29"/>
    <p:sldId id="341" r:id="rId30"/>
    <p:sldId id="305" r:id="rId31"/>
    <p:sldId id="336" r:id="rId32"/>
    <p:sldId id="342" r:id="rId33"/>
    <p:sldId id="321" r:id="rId34"/>
    <p:sldId id="337" r:id="rId35"/>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62" y="-6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8AAB80-53C8-45AF-9503-36BF769C03B3}" type="datetimeFigureOut">
              <a:rPr kumimoji="1" lang="ja-JP" altLang="en-US" smtClean="0"/>
              <a:pPr/>
              <a:t>2018/4/8</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6DC013-0FA4-4FE9-AC4E-12E10230576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E96DC013-0FA4-4FE9-AC4E-12E102305760}" type="slidenum">
              <a:rPr kumimoji="1" lang="ja-JP" altLang="en-US" smtClean="0"/>
              <a:pPr/>
              <a:t>6</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980728"/>
            <a:ext cx="7772400" cy="2016224"/>
          </a:xfrm>
        </p:spPr>
        <p:txBody>
          <a:bodyPr>
            <a:normAutofit fontScale="90000"/>
          </a:bodyPr>
          <a:lstStyle/>
          <a:p>
            <a:r>
              <a:rPr lang="en-US" altLang="ja-JP" sz="4800" b="1" dirty="0" smtClean="0"/>
              <a:t/>
            </a:r>
            <a:br>
              <a:rPr lang="en-US" altLang="ja-JP" sz="4800" b="1" dirty="0" smtClean="0"/>
            </a:br>
            <a:r>
              <a:rPr lang="en-US" altLang="ja-JP" sz="4800" b="1" dirty="0" smtClean="0"/>
              <a:t>Macroeconomics</a:t>
            </a:r>
            <a:br>
              <a:rPr lang="en-US" altLang="ja-JP" sz="4800" b="1" dirty="0" smtClean="0"/>
            </a:br>
            <a:r>
              <a:rPr lang="ja-JP" altLang="en-US" b="1" dirty="0" smtClean="0"/>
              <a:t>マ</a:t>
            </a:r>
            <a:r>
              <a:rPr lang="ja-JP" altLang="en-US" sz="4800" b="1" dirty="0" smtClean="0"/>
              <a:t>クロ経済学</a:t>
            </a:r>
            <a:endParaRPr lang="ja-JP" altLang="en-US" sz="4800" dirty="0" smtClean="0"/>
          </a:p>
        </p:txBody>
      </p:sp>
      <p:sp>
        <p:nvSpPr>
          <p:cNvPr id="2051" name="Rectangle 3"/>
          <p:cNvSpPr>
            <a:spLocks noGrp="1" noChangeArrowheads="1"/>
          </p:cNvSpPr>
          <p:nvPr>
            <p:ph type="subTitle" idx="1"/>
          </p:nvPr>
        </p:nvSpPr>
        <p:spPr>
          <a:xfrm>
            <a:off x="0" y="4357688"/>
            <a:ext cx="9144000" cy="1785937"/>
          </a:xfrm>
        </p:spPr>
        <p:txBody>
          <a:bodyPr/>
          <a:lstStyle/>
          <a:p>
            <a:pPr eaLnBrk="1" hangingPunct="1"/>
            <a:r>
              <a:rPr lang="en-US" altLang="ja-JP" sz="2400" b="1" dirty="0" smtClean="0">
                <a:solidFill>
                  <a:schemeClr val="tx1"/>
                </a:solidFill>
              </a:rPr>
              <a:t>Chap.16 </a:t>
            </a:r>
            <a:r>
              <a:rPr lang="en-US" altLang="ja-JP" sz="2400" b="1" dirty="0" smtClean="0">
                <a:solidFill>
                  <a:schemeClr val="tx1"/>
                </a:solidFill>
              </a:rPr>
              <a:t>Simultaneous Equilibrium in Product and Money Markets and Monetary &amp; Fiscal </a:t>
            </a:r>
            <a:r>
              <a:rPr lang="en-US" altLang="ja-JP" sz="2400" b="1" dirty="0" smtClean="0">
                <a:solidFill>
                  <a:schemeClr val="tx1"/>
                </a:solidFill>
              </a:rPr>
              <a:t>Policies</a:t>
            </a:r>
          </a:p>
          <a:p>
            <a:r>
              <a:rPr lang="ja-JP" altLang="ja-JP" sz="2400" b="1" dirty="0" smtClean="0">
                <a:solidFill>
                  <a:schemeClr val="tx1"/>
                </a:solidFill>
              </a:rPr>
              <a:t>第</a:t>
            </a:r>
            <a:r>
              <a:rPr lang="en-US" altLang="ja-JP" sz="2400" b="1" dirty="0" smtClean="0">
                <a:solidFill>
                  <a:schemeClr val="tx1"/>
                </a:solidFill>
              </a:rPr>
              <a:t>16</a:t>
            </a:r>
            <a:r>
              <a:rPr lang="ja-JP" altLang="ja-JP" sz="2400" b="1" dirty="0" smtClean="0">
                <a:solidFill>
                  <a:schemeClr val="tx1"/>
                </a:solidFill>
              </a:rPr>
              <a:t>章　財市場と貨幣市場の同時均衡と金融・財政政策</a:t>
            </a:r>
            <a:endParaRPr lang="en-US" altLang="ja-JP" sz="2400" b="1" dirty="0" smtClean="0">
              <a:solidFill>
                <a:schemeClr val="tx1"/>
              </a:solidFill>
            </a:endParaRPr>
          </a:p>
          <a:p>
            <a:pPr eaLnBrk="1" hangingPunct="1"/>
            <a:endParaRPr lang="ja-JP" altLang="ja-JP" sz="2400" dirty="0" smtClean="0">
              <a:solidFill>
                <a:schemeClr val="tx1"/>
              </a:solidFill>
            </a:endParaRPr>
          </a:p>
          <a:p>
            <a:pPr eaLnBrk="1" hangingPunct="1"/>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7504" y="0"/>
            <a:ext cx="8350696" cy="620689"/>
          </a:xfrm>
        </p:spPr>
        <p:txBody>
          <a:bodyPr>
            <a:normAutofit/>
          </a:bodyPr>
          <a:lstStyle/>
          <a:p>
            <a:r>
              <a:rPr lang="ja-JP" altLang="ja-JP" sz="1600" b="1" dirty="0" smtClean="0"/>
              <a:t>４</a:t>
            </a:r>
            <a:r>
              <a:rPr lang="ja-JP" altLang="en-US" sz="1600" b="1" dirty="0" smtClean="0"/>
              <a:t>．</a:t>
            </a:r>
            <a:r>
              <a:rPr lang="en-US" altLang="ja-JP" sz="1600" b="1" dirty="0" smtClean="0"/>
              <a:t>Simultaneous </a:t>
            </a:r>
            <a:r>
              <a:rPr lang="en-US" altLang="ja-JP" sz="1600" b="1" dirty="0" smtClean="0"/>
              <a:t>Equilibrium in Goods and Money </a:t>
            </a:r>
            <a:r>
              <a:rPr lang="en-US" altLang="ja-JP" sz="1600" b="1" dirty="0" smtClean="0"/>
              <a:t>Markets</a:t>
            </a:r>
            <a:br>
              <a:rPr lang="en-US" altLang="ja-JP" sz="1600" b="1" dirty="0" smtClean="0"/>
            </a:br>
            <a:r>
              <a:rPr lang="ja-JP" altLang="ja-JP" sz="1600" b="1" dirty="0" smtClean="0"/>
              <a:t>財市場と貨幣市場の同時均衡</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548680"/>
            <a:ext cx="9144000" cy="6309320"/>
          </a:xfrm>
        </p:spPr>
        <p:txBody>
          <a:bodyPr>
            <a:normAutofit/>
          </a:bodyPr>
          <a:lstStyle/>
          <a:p>
            <a:pPr>
              <a:buNone/>
            </a:pPr>
            <a:r>
              <a:rPr lang="en-US" altLang="ja-JP" sz="1800" dirty="0" smtClean="0"/>
              <a:t>The equilibrium condition formula are </a:t>
            </a:r>
            <a:r>
              <a:rPr lang="en-US" altLang="ja-JP" sz="1800" i="1" dirty="0" smtClean="0"/>
              <a:t>IS</a:t>
            </a:r>
            <a:r>
              <a:rPr lang="en-US" altLang="ja-JP" sz="1800" dirty="0" smtClean="0"/>
              <a:t> curve in the product market and </a:t>
            </a:r>
            <a:r>
              <a:rPr lang="en-US" altLang="ja-JP" sz="1800" i="1" dirty="0" smtClean="0"/>
              <a:t>LM</a:t>
            </a:r>
            <a:r>
              <a:rPr lang="en-US" altLang="ja-JP" sz="1800" dirty="0" smtClean="0"/>
              <a:t> curve in the money market.  Simultaneous equations are</a:t>
            </a:r>
            <a:r>
              <a:rPr lang="en-US" altLang="ja-JP" sz="1800" i="1" dirty="0" smtClean="0"/>
              <a:t> I</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smtClean="0"/>
              <a:t>S</a:t>
            </a:r>
            <a:r>
              <a:rPr lang="en-US" altLang="ja-JP" sz="1800" dirty="0" smtClean="0"/>
              <a:t>(</a:t>
            </a:r>
            <a:r>
              <a:rPr lang="en-US" altLang="ja-JP" sz="1800" i="1" dirty="0" smtClean="0"/>
              <a:t>Y</a:t>
            </a:r>
            <a:r>
              <a:rPr lang="en-US" altLang="ja-JP" sz="1800" dirty="0" smtClean="0"/>
              <a:t>),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 </a:t>
            </a:r>
            <a:br>
              <a:rPr lang="en-US" altLang="ja-JP" sz="1800" dirty="0" smtClean="0"/>
            </a:br>
            <a:r>
              <a:rPr lang="en-US" altLang="ja-JP" sz="1800" dirty="0" smtClean="0"/>
              <a:t>to determine two unknowns </a:t>
            </a:r>
            <a:r>
              <a:rPr lang="en-US" altLang="ja-JP" sz="1800" i="1" dirty="0" smtClean="0"/>
              <a:t>Y</a:t>
            </a:r>
            <a:r>
              <a:rPr lang="en-US" altLang="ja-JP" sz="1800" dirty="0" smtClean="0"/>
              <a:t> and </a:t>
            </a:r>
            <a:r>
              <a:rPr lang="en-US" altLang="ja-JP" sz="1800" i="1" dirty="0" err="1" smtClean="0"/>
              <a:t>i</a:t>
            </a:r>
            <a:r>
              <a:rPr lang="en-US" altLang="ja-JP" sz="1800" dirty="0" smtClean="0"/>
              <a:t> without excess or deficiency. Equilibrium national income </a:t>
            </a:r>
            <a:r>
              <a:rPr lang="en-US" altLang="ja-JP" sz="1800" i="1" dirty="0" smtClean="0"/>
              <a:t>Y*</a:t>
            </a:r>
            <a:r>
              <a:rPr lang="en-US" altLang="ja-JP" sz="1800" dirty="0" smtClean="0"/>
              <a:t> and equilibrium interest rate </a:t>
            </a:r>
            <a:r>
              <a:rPr lang="en-US" altLang="ja-JP" sz="1800" i="1" dirty="0" err="1" smtClean="0"/>
              <a:t>i</a:t>
            </a:r>
            <a:r>
              <a:rPr lang="en-US" altLang="ja-JP" sz="1800" i="1" dirty="0" smtClean="0"/>
              <a:t>* </a:t>
            </a:r>
            <a:r>
              <a:rPr lang="en-US" altLang="ja-JP" sz="1800" dirty="0" smtClean="0"/>
              <a:t>are determined by the simultaneous equilibrium.</a:t>
            </a:r>
          </a:p>
          <a:p>
            <a:pPr>
              <a:buNone/>
            </a:pPr>
            <a:r>
              <a:rPr lang="en-US" altLang="ja-JP" sz="1800" dirty="0" smtClean="0"/>
              <a:t>⇒ In Figure 16-5, the intersection point </a:t>
            </a:r>
            <a:r>
              <a:rPr lang="en-US" altLang="ja-JP" sz="1800" i="1" dirty="0" smtClean="0"/>
              <a:t>E </a:t>
            </a:r>
            <a:r>
              <a:rPr lang="en-US" altLang="ja-JP" sz="1800" dirty="0" smtClean="0"/>
              <a:t>of the </a:t>
            </a:r>
            <a:r>
              <a:rPr lang="en-US" altLang="ja-JP" sz="1800" i="1" dirty="0" smtClean="0"/>
              <a:t>IS</a:t>
            </a:r>
            <a:r>
              <a:rPr lang="en-US" altLang="ja-JP" sz="1800" dirty="0" smtClean="0"/>
              <a:t> curve and the</a:t>
            </a:r>
            <a:r>
              <a:rPr lang="en-US" altLang="ja-JP" sz="1800" i="1" dirty="0" smtClean="0"/>
              <a:t> LM </a:t>
            </a:r>
            <a:r>
              <a:rPr lang="en-US" altLang="ja-JP" sz="1800" dirty="0" smtClean="0"/>
              <a:t>curve is the </a:t>
            </a:r>
            <a:r>
              <a:rPr lang="en-US" altLang="ja-JP" sz="1800" b="1" dirty="0" smtClean="0"/>
              <a:t>simultaneous equilibrium</a:t>
            </a:r>
            <a:r>
              <a:rPr lang="en-US" altLang="ja-JP" sz="1800" dirty="0" smtClean="0"/>
              <a:t>.    Fig. 16-5</a:t>
            </a:r>
          </a:p>
          <a:p>
            <a:r>
              <a:rPr lang="ja-JP" altLang="ja-JP" sz="1800" dirty="0" smtClean="0"/>
              <a:t>生産物市場の均衡条件式</a:t>
            </a:r>
            <a:r>
              <a:rPr lang="en-US" altLang="ja-JP" sz="1800" i="1" dirty="0" smtClean="0"/>
              <a:t>IS</a:t>
            </a:r>
            <a:r>
              <a:rPr lang="ja-JP" altLang="ja-JP" sz="1800" dirty="0" smtClean="0"/>
              <a:t>曲線と貨幣市場の均衡</a:t>
            </a:r>
            <a:r>
              <a:rPr lang="ja-JP" altLang="ja-JP" sz="1800" dirty="0" smtClean="0"/>
              <a:t>条件式</a:t>
            </a:r>
            <a:r>
              <a:rPr lang="en-US" altLang="ja-JP" sz="1800" i="1" dirty="0" smtClean="0"/>
              <a:t>LM</a:t>
            </a:r>
            <a:r>
              <a:rPr lang="ja-JP" altLang="ja-JP" sz="1800" dirty="0" smtClean="0"/>
              <a:t>曲線とを連立</a:t>
            </a:r>
            <a:r>
              <a:rPr lang="ja-JP" altLang="en-US" sz="1800" dirty="0" smtClean="0"/>
              <a:t>、</a:t>
            </a:r>
            <a:r>
              <a:rPr lang="ja-JP" altLang="ja-JP" sz="1800" dirty="0" smtClean="0"/>
              <a:t>　</a:t>
            </a:r>
            <a:r>
              <a:rPr lang="en-US" altLang="ja-JP" sz="1800" i="1" dirty="0" smtClean="0"/>
              <a:t>I</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smtClean="0"/>
              <a:t>S</a:t>
            </a:r>
            <a:r>
              <a:rPr lang="en-US" altLang="ja-JP" sz="1800" dirty="0" smtClean="0"/>
              <a:t>(</a:t>
            </a:r>
            <a:r>
              <a:rPr lang="en-US" altLang="ja-JP" sz="1800" i="1" dirty="0" smtClean="0"/>
              <a:t>Y</a:t>
            </a:r>
            <a:r>
              <a:rPr lang="en-US" altLang="ja-JP" sz="1800" dirty="0" smtClean="0"/>
              <a:t>),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 </a:t>
            </a:r>
            <a:r>
              <a:rPr lang="ja-JP" altLang="ja-JP" sz="1800" dirty="0" smtClean="0"/>
              <a:t>から</a:t>
            </a:r>
            <a:r>
              <a:rPr lang="ja-JP" altLang="ja-JP" sz="1800" dirty="0" smtClean="0"/>
              <a:t>、</a:t>
            </a:r>
            <a:r>
              <a:rPr lang="en-US" altLang="ja-JP" sz="1800" dirty="0" smtClean="0"/>
              <a:t>2</a:t>
            </a:r>
            <a:r>
              <a:rPr lang="ja-JP" altLang="ja-JP" sz="1800" dirty="0" err="1" smtClean="0"/>
              <a:t>つの</a:t>
            </a:r>
            <a:r>
              <a:rPr lang="ja-JP" altLang="ja-JP" sz="1800" dirty="0" smtClean="0"/>
              <a:t>未知数</a:t>
            </a:r>
            <a:r>
              <a:rPr lang="en-US" altLang="ja-JP" sz="1800" i="1" dirty="0" smtClean="0"/>
              <a:t>Y</a:t>
            </a:r>
            <a:r>
              <a:rPr lang="ja-JP" altLang="ja-JP" sz="1800" dirty="0" smtClean="0"/>
              <a:t>と</a:t>
            </a:r>
            <a:r>
              <a:rPr lang="en-US" altLang="ja-JP" sz="1800" i="1" dirty="0" err="1" smtClean="0"/>
              <a:t>i</a:t>
            </a:r>
            <a:r>
              <a:rPr lang="ja-JP" altLang="ja-JP" sz="1800" dirty="0" err="1" smtClean="0"/>
              <a:t>とを</a:t>
            </a:r>
            <a:r>
              <a:rPr lang="ja-JP" altLang="ja-JP" sz="1800" dirty="0" smtClean="0"/>
              <a:t>過不足なく決定。同時均衡</a:t>
            </a:r>
            <a:r>
              <a:rPr lang="ja-JP" altLang="ja-JP" sz="1800" dirty="0" smtClean="0"/>
              <a:t>により</a:t>
            </a:r>
            <a:r>
              <a:rPr lang="ja-JP" altLang="ja-JP" sz="1800" dirty="0" smtClean="0"/>
              <a:t>均衡国民所得</a:t>
            </a:r>
            <a:r>
              <a:rPr lang="en-US" altLang="ja-JP" sz="1800" i="1" dirty="0" smtClean="0"/>
              <a:t>Y</a:t>
            </a:r>
            <a:r>
              <a:rPr lang="en-US" altLang="ja-JP" sz="1800" dirty="0" smtClean="0"/>
              <a:t>*</a:t>
            </a:r>
            <a:r>
              <a:rPr lang="ja-JP" altLang="ja-JP" sz="1800" dirty="0" smtClean="0"/>
              <a:t>と均衡利子率</a:t>
            </a:r>
            <a:r>
              <a:rPr lang="en-US" altLang="ja-JP" sz="1800" i="1" dirty="0" err="1" smtClean="0"/>
              <a:t>i</a:t>
            </a:r>
            <a:r>
              <a:rPr lang="en-US" altLang="ja-JP" sz="1800" dirty="0" smtClean="0"/>
              <a:t>*</a:t>
            </a:r>
            <a:r>
              <a:rPr lang="ja-JP" altLang="ja-JP" sz="1800" dirty="0" err="1" smtClean="0"/>
              <a:t>とを</a:t>
            </a:r>
            <a:r>
              <a:rPr lang="ja-JP" altLang="ja-JP" sz="1800" dirty="0" smtClean="0"/>
              <a:t>決定。</a:t>
            </a:r>
          </a:p>
          <a:p>
            <a:r>
              <a:rPr lang="ja-JP" altLang="ja-JP" sz="1800" dirty="0" smtClean="0"/>
              <a:t>⇒</a:t>
            </a:r>
            <a:r>
              <a:rPr lang="en-US" altLang="ja-JP" sz="1800" dirty="0" smtClean="0"/>
              <a:t>16-5</a:t>
            </a:r>
            <a:r>
              <a:rPr lang="ja-JP" altLang="ja-JP" sz="1800" dirty="0" smtClean="0"/>
              <a:t>図で</a:t>
            </a:r>
            <a:r>
              <a:rPr lang="en-US" altLang="ja-JP" sz="1800" i="1" dirty="0" smtClean="0"/>
              <a:t>IS</a:t>
            </a:r>
            <a:r>
              <a:rPr lang="ja-JP" altLang="ja-JP" sz="1800" dirty="0" smtClean="0"/>
              <a:t>曲線と</a:t>
            </a:r>
            <a:r>
              <a:rPr lang="en-US" altLang="ja-JP" sz="1800" i="1" dirty="0" smtClean="0"/>
              <a:t>LM</a:t>
            </a:r>
            <a:r>
              <a:rPr lang="ja-JP" altLang="ja-JP" sz="1800" dirty="0" smtClean="0"/>
              <a:t>曲線の交点</a:t>
            </a:r>
            <a:r>
              <a:rPr lang="en-US" altLang="ja-JP" sz="1800" i="1" dirty="0" smtClean="0"/>
              <a:t>E</a:t>
            </a:r>
            <a:r>
              <a:rPr lang="ja-JP" altLang="ja-JP" sz="1800" dirty="0" smtClean="0"/>
              <a:t>が</a:t>
            </a:r>
            <a:endParaRPr lang="en-US" altLang="ja-JP" sz="1800" dirty="0" smtClean="0"/>
          </a:p>
          <a:p>
            <a:r>
              <a:rPr lang="ja-JP" altLang="ja-JP" sz="1800" b="1" dirty="0" smtClean="0"/>
              <a:t>同時均衡</a:t>
            </a:r>
            <a:r>
              <a:rPr lang="ja-JP" altLang="ja-JP" sz="1800" dirty="0" smtClean="0"/>
              <a:t>（</a:t>
            </a:r>
            <a:r>
              <a:rPr lang="en-US" altLang="ja-JP" sz="1800" dirty="0" smtClean="0"/>
              <a:t>simultaneous equilibrium</a:t>
            </a:r>
            <a:r>
              <a:rPr lang="ja-JP" altLang="ja-JP" sz="1800" dirty="0" smtClean="0"/>
              <a:t>）</a:t>
            </a:r>
            <a:endParaRPr lang="ja-JP" altLang="ja-JP" sz="1800" dirty="0" smtClean="0"/>
          </a:p>
        </p:txBody>
      </p:sp>
      <p:pic>
        <p:nvPicPr>
          <p:cNvPr id="4" name="図 3"/>
          <p:cNvPicPr/>
          <p:nvPr/>
        </p:nvPicPr>
        <p:blipFill>
          <a:blip r:embed="rId2" cstate="print"/>
          <a:srcRect/>
          <a:stretch>
            <a:fillRect/>
          </a:stretch>
        </p:blipFill>
        <p:spPr bwMode="auto">
          <a:xfrm>
            <a:off x="5148064" y="3284984"/>
            <a:ext cx="3995936" cy="357301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7772400" cy="548680"/>
          </a:xfrm>
        </p:spPr>
        <p:txBody>
          <a:bodyPr>
            <a:normAutofit fontScale="90000"/>
          </a:bodyPr>
          <a:lstStyle/>
          <a:p>
            <a:r>
              <a:rPr lang="ja-JP" altLang="ja-JP" sz="2000" b="1" dirty="0" smtClean="0"/>
              <a:t>４</a:t>
            </a:r>
            <a:r>
              <a:rPr lang="en-US" altLang="ja-JP" sz="2000" b="1" dirty="0" smtClean="0"/>
              <a:t>B</a:t>
            </a:r>
            <a:r>
              <a:rPr lang="ja-JP" altLang="en-US" sz="2000" b="1" dirty="0" err="1" smtClean="0"/>
              <a:t>．</a:t>
            </a:r>
            <a:r>
              <a:rPr lang="en-US" altLang="ja-JP" sz="2000" b="1" dirty="0" smtClean="0"/>
              <a:t>Simultaneous </a:t>
            </a:r>
            <a:r>
              <a:rPr lang="en-US" altLang="ja-JP" sz="2000" b="1" dirty="0" smtClean="0"/>
              <a:t>Equilibrium in Goods and Money </a:t>
            </a:r>
            <a:r>
              <a:rPr lang="en-US" altLang="ja-JP" sz="2000" b="1" dirty="0" smtClean="0"/>
              <a:t>Markets</a:t>
            </a:r>
            <a:r>
              <a:rPr lang="ja-JP" altLang="ja-JP" sz="2000" b="1" dirty="0" smtClean="0"/>
              <a:t>財市場と貨幣市場の同時均衡</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548680"/>
            <a:ext cx="9144000" cy="6309320"/>
          </a:xfrm>
        </p:spPr>
        <p:txBody>
          <a:bodyPr>
            <a:normAutofit/>
          </a:bodyPr>
          <a:lstStyle/>
          <a:p>
            <a:pPr>
              <a:buNone/>
            </a:pPr>
            <a:r>
              <a:rPr lang="en-US" altLang="ja-JP" sz="1800" dirty="0" smtClean="0"/>
              <a:t>When  </a:t>
            </a:r>
            <a:r>
              <a:rPr lang="en-US" altLang="ja-JP" sz="1800" dirty="0" smtClean="0"/>
              <a:t>①</a:t>
            </a:r>
            <a:r>
              <a:rPr lang="en-US" altLang="ja-JP" sz="1800" b="1" dirty="0" smtClean="0"/>
              <a:t>full employment part </a:t>
            </a:r>
            <a:r>
              <a:rPr lang="en-US" altLang="ja-JP" sz="1800" dirty="0" smtClean="0"/>
              <a:t>of the </a:t>
            </a:r>
            <a:r>
              <a:rPr lang="en-US" altLang="ja-JP" sz="1800" i="1" dirty="0" smtClean="0"/>
              <a:t>LM</a:t>
            </a:r>
            <a:r>
              <a:rPr lang="en-US" altLang="ja-JP" sz="1800" dirty="0" smtClean="0"/>
              <a:t> curve intersects the </a:t>
            </a:r>
            <a:r>
              <a:rPr lang="en-US" altLang="ja-JP" sz="1800" i="1" dirty="0" smtClean="0"/>
              <a:t>IS</a:t>
            </a:r>
            <a:r>
              <a:rPr lang="en-US" altLang="ja-JP" sz="1800" baseline="-25000" dirty="0" smtClean="0"/>
              <a:t>1</a:t>
            </a:r>
            <a:r>
              <a:rPr lang="en-US" altLang="ja-JP" sz="1800" dirty="0" smtClean="0"/>
              <a:t> curve, point </a:t>
            </a:r>
            <a:r>
              <a:rPr lang="en-US" altLang="ja-JP" sz="1800" i="1" dirty="0" smtClean="0"/>
              <a:t>E</a:t>
            </a:r>
            <a:r>
              <a:rPr lang="en-US" altLang="ja-JP" sz="1800" baseline="-25000" dirty="0" smtClean="0"/>
              <a:t>1</a:t>
            </a:r>
            <a:r>
              <a:rPr lang="en-US" altLang="ja-JP" sz="1800" dirty="0" smtClean="0"/>
              <a:t> is a full employment equilibrium </a:t>
            </a:r>
            <a:r>
              <a:rPr lang="en-US" altLang="ja-JP" sz="1800" i="1" dirty="0" smtClean="0"/>
              <a:t>Y</a:t>
            </a:r>
            <a:r>
              <a:rPr lang="en-US" altLang="ja-JP" sz="1800" i="1" baseline="-25000" dirty="0" smtClean="0"/>
              <a:t>F </a:t>
            </a:r>
            <a:endParaRPr lang="en-US" altLang="ja-JP" sz="1800" dirty="0" smtClean="0"/>
          </a:p>
          <a:p>
            <a:pPr>
              <a:buNone/>
            </a:pPr>
            <a:r>
              <a:rPr lang="en-US" altLang="ja-JP" sz="1800" dirty="0" smtClean="0"/>
              <a:t>When ② </a:t>
            </a:r>
            <a:r>
              <a:rPr lang="en-US" altLang="ja-JP" sz="1800" b="1" dirty="0" smtClean="0"/>
              <a:t>depression part </a:t>
            </a:r>
            <a:r>
              <a:rPr lang="en-US" altLang="ja-JP" sz="1800" dirty="0" smtClean="0"/>
              <a:t>of the </a:t>
            </a:r>
            <a:r>
              <a:rPr lang="en-US" altLang="ja-JP" sz="1800" i="1" dirty="0" smtClean="0"/>
              <a:t>LM</a:t>
            </a:r>
            <a:r>
              <a:rPr lang="en-US" altLang="ja-JP" sz="1800" dirty="0" smtClean="0"/>
              <a:t> curve intersects the </a:t>
            </a:r>
            <a:r>
              <a:rPr lang="en-US" altLang="ja-JP" sz="1800" i="1" dirty="0" smtClean="0"/>
              <a:t>IS</a:t>
            </a:r>
            <a:r>
              <a:rPr lang="en-US" altLang="ja-JP" sz="1800" baseline="-25000" dirty="0" smtClean="0"/>
              <a:t>2 </a:t>
            </a:r>
            <a:r>
              <a:rPr lang="en-US" altLang="ja-JP" sz="1800" dirty="0" smtClean="0"/>
              <a:t>curve, , point </a:t>
            </a:r>
            <a:r>
              <a:rPr lang="en-US" altLang="ja-JP" sz="1800" i="1" dirty="0" smtClean="0"/>
              <a:t>E</a:t>
            </a:r>
            <a:r>
              <a:rPr lang="en-US" altLang="ja-JP" sz="1800" baseline="-25000" dirty="0" smtClean="0"/>
              <a:t>2</a:t>
            </a:r>
            <a:r>
              <a:rPr lang="en-US" altLang="ja-JP" sz="1800" dirty="0" smtClean="0"/>
              <a:t> is an under-employment equilibrium.  When </a:t>
            </a:r>
            <a:r>
              <a:rPr lang="ja-JP" altLang="en-US" sz="1800" dirty="0" smtClean="0"/>
              <a:t>③</a:t>
            </a:r>
            <a:r>
              <a:rPr lang="en-US" altLang="ja-JP" sz="1800" dirty="0" smtClean="0"/>
              <a:t> </a:t>
            </a:r>
            <a:r>
              <a:rPr lang="en-US" altLang="ja-JP" sz="1800" b="1" dirty="0" smtClean="0"/>
              <a:t>under-employment part </a:t>
            </a:r>
            <a:r>
              <a:rPr lang="en-US" altLang="ja-JP" sz="1800" dirty="0" smtClean="0"/>
              <a:t>of the </a:t>
            </a:r>
            <a:r>
              <a:rPr lang="en-US" altLang="ja-JP" sz="1800" i="1" dirty="0" smtClean="0"/>
              <a:t>LM</a:t>
            </a:r>
            <a:r>
              <a:rPr lang="en-US" altLang="ja-JP" sz="1800" dirty="0" smtClean="0"/>
              <a:t> curve intersects the </a:t>
            </a:r>
            <a:r>
              <a:rPr lang="en-US" altLang="ja-JP" sz="1800" i="1" dirty="0" smtClean="0"/>
              <a:t>IS</a:t>
            </a:r>
            <a:r>
              <a:rPr lang="en-US" altLang="ja-JP" sz="1800" baseline="-25000" dirty="0" smtClean="0"/>
              <a:t>3 </a:t>
            </a:r>
            <a:r>
              <a:rPr lang="en-US" altLang="ja-JP" sz="1800" dirty="0" smtClean="0"/>
              <a:t>curve,  point </a:t>
            </a:r>
            <a:r>
              <a:rPr lang="en-US" altLang="ja-JP" sz="1800" i="1" dirty="0" smtClean="0"/>
              <a:t>E</a:t>
            </a:r>
            <a:r>
              <a:rPr lang="en-US" altLang="ja-JP" sz="1800" baseline="-25000" dirty="0" smtClean="0"/>
              <a:t>3</a:t>
            </a:r>
            <a:r>
              <a:rPr lang="en-US" altLang="ja-JP" sz="1800" dirty="0" smtClean="0"/>
              <a:t> is an under-employment equilibrium. </a:t>
            </a:r>
          </a:p>
          <a:p>
            <a:pPr>
              <a:buNone/>
            </a:pPr>
            <a:r>
              <a:rPr lang="en-US" altLang="ja-JP" sz="1800" dirty="0" smtClean="0"/>
              <a:t>Hicks formulated it as "</a:t>
            </a:r>
            <a:r>
              <a:rPr lang="en-US" altLang="ja-JP" sz="1800" i="1" dirty="0" smtClean="0"/>
              <a:t>IS</a:t>
            </a:r>
            <a:r>
              <a:rPr lang="en-US" altLang="ja-JP" sz="1800" dirty="0" smtClean="0"/>
              <a:t> = </a:t>
            </a:r>
            <a:r>
              <a:rPr lang="en-US" altLang="ja-JP" sz="1800" i="1" dirty="0" smtClean="0"/>
              <a:t>LM</a:t>
            </a:r>
            <a:r>
              <a:rPr lang="en-US" altLang="ja-JP" sz="1800" dirty="0" smtClean="0"/>
              <a:t> analysis" in his “Mr. Keynes and the classical school" in 1937,</a:t>
            </a:r>
          </a:p>
          <a:p>
            <a:pPr>
              <a:buNone/>
            </a:pPr>
            <a:r>
              <a:rPr lang="en-US" altLang="ja-JP" sz="1800" dirty="0" smtClean="0"/>
              <a:t>Hansen evolved this to more elaborate analysis.⇒ </a:t>
            </a:r>
            <a:r>
              <a:rPr lang="en-US" altLang="ja-JP" sz="1800" b="1" dirty="0" smtClean="0"/>
              <a:t>Hicks = Hansen synthesis</a:t>
            </a:r>
          </a:p>
          <a:p>
            <a:pPr>
              <a:buNone/>
            </a:pPr>
            <a:r>
              <a:rPr lang="en-US" altLang="ja-JP" sz="1800" dirty="0" smtClean="0"/>
              <a:t>However, it is not a general equilibrium representing the equilibrium in all markets</a:t>
            </a:r>
            <a:br>
              <a:rPr lang="en-US" altLang="ja-JP" sz="1800" dirty="0" smtClean="0"/>
            </a:br>
            <a:r>
              <a:rPr lang="en-US" altLang="ja-JP" sz="1800" dirty="0" smtClean="0"/>
              <a:t>Fig. </a:t>
            </a:r>
            <a:r>
              <a:rPr lang="en-US" altLang="ja-JP" sz="1800" dirty="0" smtClean="0"/>
              <a:t>16-5</a:t>
            </a:r>
          </a:p>
          <a:p>
            <a:r>
              <a:rPr lang="en-US" altLang="ja-JP" sz="1800" i="1" dirty="0" smtClean="0"/>
              <a:t>LM</a:t>
            </a:r>
            <a:r>
              <a:rPr lang="ja-JP" altLang="ja-JP" sz="1800" dirty="0" smtClean="0"/>
              <a:t>曲線の①</a:t>
            </a:r>
            <a:r>
              <a:rPr lang="ja-JP" altLang="ja-JP" sz="1800" b="1" dirty="0" smtClean="0"/>
              <a:t>完全雇用の部分</a:t>
            </a:r>
            <a:r>
              <a:rPr lang="ja-JP" altLang="ja-JP" sz="1800" dirty="0" smtClean="0"/>
              <a:t>と</a:t>
            </a:r>
            <a:r>
              <a:rPr lang="en-US" altLang="ja-JP" sz="1800" i="1" dirty="0" smtClean="0"/>
              <a:t>IS</a:t>
            </a:r>
            <a:r>
              <a:rPr lang="en-US" altLang="ja-JP" sz="1800" baseline="-25000" dirty="0" smtClean="0"/>
              <a:t>1</a:t>
            </a:r>
            <a:r>
              <a:rPr lang="ja-JP" altLang="ja-JP" sz="1800" dirty="0" smtClean="0"/>
              <a:t>曲線が交わる場合</a:t>
            </a:r>
            <a:r>
              <a:rPr lang="ja-JP" altLang="ja-JP" sz="1800" dirty="0" smtClean="0"/>
              <a:t>は</a:t>
            </a:r>
            <a:r>
              <a:rPr lang="en-US" altLang="ja-JP" sz="1800" i="1" dirty="0" smtClean="0"/>
              <a:t>E</a:t>
            </a:r>
            <a:r>
              <a:rPr lang="en-US" altLang="ja-JP" sz="1800" baseline="-25000" dirty="0" smtClean="0"/>
              <a:t>1</a:t>
            </a:r>
            <a:r>
              <a:rPr lang="ja-JP" altLang="ja-JP" sz="1800" dirty="0" smtClean="0"/>
              <a:t>は完全雇用均衡</a:t>
            </a:r>
            <a:r>
              <a:rPr lang="en-US" altLang="ja-JP" sz="1800" i="1" dirty="0" smtClean="0"/>
              <a:t>Y</a:t>
            </a:r>
            <a:r>
              <a:rPr lang="en-US" altLang="ja-JP" sz="1800" i="1" baseline="-25000" dirty="0" smtClean="0"/>
              <a:t>F</a:t>
            </a:r>
            <a:endParaRPr lang="ja-JP" altLang="ja-JP" sz="1800" dirty="0" smtClean="0"/>
          </a:p>
          <a:p>
            <a:r>
              <a:rPr lang="en-US" altLang="ja-JP" sz="1800" i="1" dirty="0" smtClean="0"/>
              <a:t>LM</a:t>
            </a:r>
            <a:r>
              <a:rPr lang="ja-JP" altLang="ja-JP" sz="1800" dirty="0" smtClean="0"/>
              <a:t>曲線の②</a:t>
            </a:r>
            <a:r>
              <a:rPr lang="ja-JP" altLang="ja-JP" sz="1800" b="1" dirty="0" smtClean="0"/>
              <a:t>不況の部分</a:t>
            </a:r>
            <a:r>
              <a:rPr lang="ja-JP" altLang="ja-JP" sz="1800" dirty="0" smtClean="0"/>
              <a:t>と</a:t>
            </a:r>
            <a:r>
              <a:rPr lang="en-US" altLang="ja-JP" sz="1800" i="1" dirty="0" smtClean="0"/>
              <a:t>IS</a:t>
            </a:r>
            <a:r>
              <a:rPr lang="en-US" altLang="ja-JP" sz="1800" baseline="-25000" dirty="0" smtClean="0"/>
              <a:t>2</a:t>
            </a:r>
            <a:r>
              <a:rPr lang="ja-JP" altLang="ja-JP" sz="1800" dirty="0" smtClean="0"/>
              <a:t>曲線が交わる場合、</a:t>
            </a:r>
            <a:r>
              <a:rPr lang="en-US" altLang="ja-JP" sz="1800" i="1" dirty="0" smtClean="0"/>
              <a:t>LM</a:t>
            </a:r>
            <a:r>
              <a:rPr lang="ja-JP" altLang="ja-JP" sz="1800" dirty="0" smtClean="0"/>
              <a:t>曲線の</a:t>
            </a:r>
            <a:r>
              <a:rPr lang="ja-JP" altLang="ja-JP" sz="1800" dirty="0" smtClean="0"/>
              <a:t>③</a:t>
            </a:r>
            <a:r>
              <a:rPr lang="ja-JP" altLang="ja-JP" sz="1800" b="1" dirty="0" smtClean="0"/>
              <a:t>不完全雇用の部分</a:t>
            </a:r>
            <a:r>
              <a:rPr lang="ja-JP" altLang="ja-JP" sz="1800" dirty="0" smtClean="0"/>
              <a:t>と</a:t>
            </a:r>
            <a:r>
              <a:rPr lang="en-US" altLang="ja-JP" sz="1800" i="1" dirty="0" smtClean="0"/>
              <a:t>IS</a:t>
            </a:r>
            <a:r>
              <a:rPr lang="en-US" altLang="ja-JP" sz="1800" baseline="-25000" dirty="0" smtClean="0"/>
              <a:t>3</a:t>
            </a:r>
            <a:r>
              <a:rPr lang="ja-JP" altLang="ja-JP" sz="1800" dirty="0" smtClean="0"/>
              <a:t>曲線が交わる場合は、</a:t>
            </a:r>
            <a:r>
              <a:rPr lang="en-US" altLang="ja-JP" sz="1800" i="1" dirty="0" smtClean="0"/>
              <a:t>E</a:t>
            </a:r>
            <a:r>
              <a:rPr lang="en-US" altLang="ja-JP" sz="1800" baseline="-25000" dirty="0" smtClean="0"/>
              <a:t>2</a:t>
            </a:r>
            <a:r>
              <a:rPr lang="ja-JP" altLang="ja-JP" sz="1800" dirty="0" smtClean="0"/>
              <a:t>と</a:t>
            </a:r>
            <a:r>
              <a:rPr lang="en-US" altLang="ja-JP" sz="1800" i="1" dirty="0" smtClean="0"/>
              <a:t>E</a:t>
            </a:r>
            <a:r>
              <a:rPr lang="en-US" altLang="ja-JP" sz="1800" baseline="-25000" dirty="0" smtClean="0"/>
              <a:t>3</a:t>
            </a:r>
            <a:r>
              <a:rPr lang="ja-JP" altLang="ja-JP" sz="1800" dirty="0" smtClean="0"/>
              <a:t>は</a:t>
            </a:r>
            <a:r>
              <a:rPr lang="ja-JP" altLang="ja-JP" sz="1800" dirty="0" smtClean="0"/>
              <a:t>不完全雇用均衡</a:t>
            </a:r>
          </a:p>
          <a:p>
            <a:r>
              <a:rPr lang="ja-JP" altLang="ja-JP" sz="1800" dirty="0" smtClean="0"/>
              <a:t>ヒックスは</a:t>
            </a:r>
            <a:r>
              <a:rPr lang="en-US" altLang="ja-JP" sz="1800" dirty="0" smtClean="0"/>
              <a:t>1937</a:t>
            </a:r>
            <a:r>
              <a:rPr lang="ja-JP" altLang="ja-JP" sz="1800" dirty="0" smtClean="0"/>
              <a:t>年の『ケインズ氏と古典派』で</a:t>
            </a:r>
            <a:r>
              <a:rPr lang="en-US" altLang="ja-JP" sz="1800" i="1" dirty="0" smtClean="0"/>
              <a:t>IS</a:t>
            </a:r>
            <a:r>
              <a:rPr lang="ja-JP" altLang="ja-JP" sz="1800" dirty="0" smtClean="0"/>
              <a:t>＝</a:t>
            </a:r>
            <a:endParaRPr lang="en-US" altLang="ja-JP" sz="1800" dirty="0" smtClean="0"/>
          </a:p>
          <a:p>
            <a:r>
              <a:rPr lang="en-US" altLang="ja-JP" sz="1800" i="1" dirty="0" smtClean="0"/>
              <a:t>LM</a:t>
            </a:r>
            <a:r>
              <a:rPr lang="ja-JP" altLang="ja-JP" sz="1800" dirty="0" smtClean="0"/>
              <a:t>分析</a:t>
            </a:r>
            <a:r>
              <a:rPr lang="ja-JP" altLang="ja-JP" sz="1800" dirty="0" smtClean="0"/>
              <a:t>として</a:t>
            </a:r>
            <a:r>
              <a:rPr lang="ja-JP" altLang="ja-JP" sz="1800" dirty="0" smtClean="0"/>
              <a:t>定式化、</a:t>
            </a:r>
          </a:p>
          <a:p>
            <a:r>
              <a:rPr lang="ja-JP" altLang="ja-JP" sz="1800" dirty="0" smtClean="0"/>
              <a:t>ハンセンはこれを一層精緻な分析へと進化</a:t>
            </a:r>
          </a:p>
          <a:p>
            <a:r>
              <a:rPr lang="ja-JP" altLang="ja-JP" sz="1800" dirty="0" smtClean="0"/>
              <a:t>⇒</a:t>
            </a:r>
            <a:r>
              <a:rPr lang="ja-JP" altLang="ja-JP" sz="1800" b="1" dirty="0" smtClean="0"/>
              <a:t>ヒックス＝ハンセン総合</a:t>
            </a:r>
            <a:r>
              <a:rPr lang="ja-JP" altLang="ja-JP" sz="1800" dirty="0" smtClean="0"/>
              <a:t>（</a:t>
            </a:r>
            <a:r>
              <a:rPr lang="en-US" altLang="ja-JP" sz="1800" dirty="0" smtClean="0"/>
              <a:t>Hicks=Hansen synthesis</a:t>
            </a:r>
            <a:r>
              <a:rPr lang="ja-JP" altLang="ja-JP" sz="1800" dirty="0" smtClean="0"/>
              <a:t>）</a:t>
            </a:r>
          </a:p>
          <a:p>
            <a:r>
              <a:rPr lang="ja-JP" altLang="ja-JP" sz="1800" dirty="0" smtClean="0"/>
              <a:t>ただしすべての市場の均衡を表す一般均衡ではない</a:t>
            </a:r>
            <a:r>
              <a:rPr lang="ja-JP" altLang="en-US" sz="1800" dirty="0" smtClean="0"/>
              <a:t>　</a:t>
            </a:r>
            <a:r>
              <a:rPr lang="en-US" altLang="ja-JP" sz="1800" dirty="0" smtClean="0"/>
              <a:t>  </a:t>
            </a:r>
          </a:p>
          <a:p>
            <a:r>
              <a:rPr lang="en-US" altLang="ja-JP" sz="1800" dirty="0" smtClean="0"/>
              <a:t> </a:t>
            </a:r>
            <a:r>
              <a:rPr lang="en-US" altLang="ja-JP" sz="1800" dirty="0" smtClean="0"/>
              <a:t>16-5</a:t>
            </a:r>
            <a:r>
              <a:rPr lang="ja-JP" altLang="ja-JP" sz="1800" dirty="0" smtClean="0"/>
              <a:t>図</a:t>
            </a:r>
            <a:endParaRPr lang="en-US" altLang="ja-JP" sz="1800" dirty="0" smtClean="0"/>
          </a:p>
          <a:p>
            <a:pPr>
              <a:buNone/>
            </a:pPr>
            <a:endParaRPr lang="ja-JP" altLang="ja-JP" sz="1800" dirty="0"/>
          </a:p>
        </p:txBody>
      </p:sp>
      <p:pic>
        <p:nvPicPr>
          <p:cNvPr id="4" name="図 3"/>
          <p:cNvPicPr/>
          <p:nvPr/>
        </p:nvPicPr>
        <p:blipFill>
          <a:blip r:embed="rId2" cstate="print"/>
          <a:srcRect/>
          <a:stretch>
            <a:fillRect/>
          </a:stretch>
        </p:blipFill>
        <p:spPr bwMode="auto">
          <a:xfrm>
            <a:off x="5796136" y="4193704"/>
            <a:ext cx="3347864" cy="266429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332656"/>
          </a:xfrm>
        </p:spPr>
        <p:txBody>
          <a:bodyPr>
            <a:normAutofit fontScale="90000"/>
          </a:bodyPr>
          <a:lstStyle/>
          <a:p>
            <a:r>
              <a:rPr lang="ja-JP" altLang="ja-JP" sz="2800" b="1" dirty="0" smtClean="0"/>
              <a:t> </a:t>
            </a:r>
            <a:r>
              <a:rPr lang="ja-JP" altLang="ja-JP" sz="2200" b="1" dirty="0" smtClean="0"/>
              <a:t>５</a:t>
            </a:r>
            <a:r>
              <a:rPr lang="ja-JP" altLang="ja-JP" sz="2200" b="1" dirty="0" smtClean="0"/>
              <a:t>．</a:t>
            </a:r>
            <a:r>
              <a:rPr lang="en-US" altLang="ja-JP" sz="2200" b="1" dirty="0" smtClean="0"/>
              <a:t>Monetary </a:t>
            </a:r>
            <a:r>
              <a:rPr lang="en-US" altLang="ja-JP" sz="2200" b="1" dirty="0" smtClean="0"/>
              <a:t>and Fiscal </a:t>
            </a:r>
            <a:r>
              <a:rPr lang="en-US" altLang="ja-JP" sz="2200" b="1" dirty="0" smtClean="0"/>
              <a:t>Policies   </a:t>
            </a:r>
            <a:r>
              <a:rPr lang="ja-JP" altLang="ja-JP" sz="2200" b="1" dirty="0" smtClean="0"/>
              <a:t>金融</a:t>
            </a:r>
            <a:r>
              <a:rPr lang="ja-JP" altLang="ja-JP" sz="2200" b="1" dirty="0" smtClean="0"/>
              <a:t>政策と財政政策</a:t>
            </a:r>
            <a:r>
              <a:rPr lang="en-US" altLang="ja-JP" sz="2200" b="1" dirty="0" smtClean="0"/>
              <a:t> </a:t>
            </a:r>
            <a:endParaRPr lang="ja-JP" altLang="en-US" sz="22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476672"/>
            <a:ext cx="9144000" cy="6238453"/>
          </a:xfrm>
        </p:spPr>
        <p:txBody>
          <a:bodyPr>
            <a:normAutofit lnSpcReduction="10000"/>
          </a:bodyPr>
          <a:lstStyle/>
          <a:p>
            <a:pPr>
              <a:buNone/>
            </a:pPr>
            <a:r>
              <a:rPr lang="en-US" altLang="ja-JP" sz="1800" dirty="0" smtClean="0"/>
              <a:t>Typical </a:t>
            </a:r>
            <a:r>
              <a:rPr lang="en-US" altLang="ja-JP" sz="1800" dirty="0" smtClean="0"/>
              <a:t>policies which work on product market and money market, shift </a:t>
            </a:r>
            <a:r>
              <a:rPr lang="en-US" altLang="ja-JP" sz="1800" i="1" dirty="0" smtClean="0"/>
              <a:t>IS</a:t>
            </a:r>
            <a:r>
              <a:rPr lang="en-US" altLang="ja-JP" sz="1800" dirty="0" smtClean="0"/>
              <a:t> curves and </a:t>
            </a:r>
            <a:r>
              <a:rPr lang="en-US" altLang="ja-JP" sz="1800" i="1" dirty="0" smtClean="0"/>
              <a:t>LM</a:t>
            </a:r>
            <a:r>
              <a:rPr lang="en-US" altLang="ja-JP" sz="1800" dirty="0" smtClean="0"/>
              <a:t> curves, influence equilibrium national income and equilibrium interest rate, achieve policy objectives such as price stability, economic stability, employment stability, etc. ⇒ </a:t>
            </a:r>
            <a:r>
              <a:rPr lang="en-US" altLang="ja-JP" sz="1800" b="1" dirty="0" smtClean="0"/>
              <a:t>Monetary policy </a:t>
            </a:r>
            <a:r>
              <a:rPr lang="en-US" altLang="ja-JP" sz="1800" dirty="0" smtClean="0"/>
              <a:t>and </a:t>
            </a:r>
            <a:r>
              <a:rPr lang="en-US" altLang="ja-JP" sz="1800" b="1" dirty="0" smtClean="0"/>
              <a:t>fiscal policy</a:t>
            </a:r>
            <a:r>
              <a:rPr lang="en-US" altLang="ja-JP" sz="1800" dirty="0" smtClean="0"/>
              <a:t>.</a:t>
            </a:r>
          </a:p>
          <a:p>
            <a:pPr>
              <a:buNone/>
            </a:pPr>
            <a:r>
              <a:rPr lang="en-US" altLang="ja-JP" sz="1800" dirty="0" smtClean="0"/>
              <a:t>= </a:t>
            </a:r>
            <a:r>
              <a:rPr lang="en-US" altLang="ja-JP" sz="1800" b="1" dirty="0" smtClean="0"/>
              <a:t>Economic stabilizing policy </a:t>
            </a:r>
            <a:r>
              <a:rPr lang="en-US" altLang="ja-JP" sz="1800" dirty="0" smtClean="0"/>
              <a:t>(policies based on fine tuning of economic fluctuations)</a:t>
            </a:r>
          </a:p>
          <a:p>
            <a:pPr>
              <a:buNone/>
            </a:pPr>
            <a:r>
              <a:rPr lang="en-US" altLang="ja-JP" sz="1800" b="1" dirty="0" smtClean="0"/>
              <a:t>Monetary policy </a:t>
            </a:r>
            <a:r>
              <a:rPr lang="en-US" altLang="ja-JP" sz="1800" dirty="0" smtClean="0"/>
              <a:t>= Policy which the central bank and the government (Ministry of Finance), as policy subjects, influence the money supply and interest rate using policy instruments such as official discount rate operation, open market operation, reserve ratio operation, exchange rate policy, etc. and achieve </a:t>
            </a:r>
            <a:r>
              <a:rPr lang="en-US" altLang="ja-JP" sz="1800" b="1" dirty="0" smtClean="0"/>
              <a:t>policy objectives such as stabilization of prices, stabilization of exchange rates</a:t>
            </a:r>
            <a:r>
              <a:rPr lang="ja-JP" altLang="en-US" sz="1800" b="1" dirty="0" smtClean="0"/>
              <a:t> </a:t>
            </a:r>
            <a:r>
              <a:rPr lang="en-US" altLang="ja-JP" sz="1800" b="1" dirty="0" smtClean="0"/>
              <a:t>and stabilization of business cycle,</a:t>
            </a:r>
            <a:r>
              <a:rPr lang="en-US" altLang="ja-JP" sz="1800" dirty="0" smtClean="0"/>
              <a:t> etc.. It also contributes to government policy objectives such as economic growth and full employment through them</a:t>
            </a:r>
            <a:r>
              <a:rPr lang="en-US" altLang="ja-JP" sz="1800" dirty="0" smtClean="0"/>
              <a:t>.</a:t>
            </a:r>
            <a:endParaRPr lang="en-US" altLang="ja-JP" sz="1800" dirty="0" smtClean="0"/>
          </a:p>
          <a:p>
            <a:r>
              <a:rPr lang="ja-JP" altLang="ja-JP" sz="1800" dirty="0" smtClean="0"/>
              <a:t>生産物市場や貨幣市場に働きかけて、</a:t>
            </a:r>
            <a:r>
              <a:rPr lang="en-US" altLang="ja-JP" sz="1800" i="1" dirty="0" smtClean="0"/>
              <a:t>IS</a:t>
            </a:r>
            <a:r>
              <a:rPr lang="ja-JP" altLang="ja-JP" sz="1800" dirty="0" smtClean="0"/>
              <a:t>曲線や</a:t>
            </a:r>
            <a:r>
              <a:rPr lang="en-US" altLang="ja-JP" sz="1800" i="1" dirty="0" smtClean="0"/>
              <a:t>LM</a:t>
            </a:r>
            <a:r>
              <a:rPr lang="ja-JP" altLang="ja-JP" sz="1800" dirty="0" smtClean="0"/>
              <a:t>曲線をシフトさせ、均衡国民所得や均衡利子率に影響を及ぼして、物価の安定、景気の安定、雇用の安定などの政策目標を達成する代表的な政策⇒金融政策と財政政策。</a:t>
            </a:r>
          </a:p>
          <a:p>
            <a:r>
              <a:rPr lang="ja-JP" altLang="ja-JP" sz="1800" dirty="0" smtClean="0"/>
              <a:t>＝経済変動の微調整（ファインチューニング）による政策を</a:t>
            </a:r>
            <a:r>
              <a:rPr lang="ja-JP" altLang="ja-JP" sz="1800" b="1" dirty="0" smtClean="0"/>
              <a:t>経済安定化政策</a:t>
            </a:r>
            <a:r>
              <a:rPr lang="ja-JP" altLang="ja-JP" sz="1800" dirty="0" smtClean="0"/>
              <a:t>（</a:t>
            </a:r>
            <a:r>
              <a:rPr lang="en-US" altLang="ja-JP" sz="1800" dirty="0" smtClean="0"/>
              <a:t>economic stabilizing policy</a:t>
            </a:r>
            <a:r>
              <a:rPr lang="ja-JP" altLang="ja-JP" sz="1800" dirty="0" smtClean="0"/>
              <a:t>）</a:t>
            </a:r>
          </a:p>
          <a:p>
            <a:r>
              <a:rPr lang="ja-JP" altLang="ja-JP" sz="1800" b="1" dirty="0" smtClean="0"/>
              <a:t>金融政策</a:t>
            </a:r>
            <a:r>
              <a:rPr lang="ja-JP" altLang="ja-JP" sz="1800" dirty="0" smtClean="0"/>
              <a:t>（</a:t>
            </a:r>
            <a:r>
              <a:rPr lang="en-US" altLang="ja-JP" sz="1800" dirty="0" smtClean="0"/>
              <a:t>monetary policy</a:t>
            </a:r>
            <a:r>
              <a:rPr lang="ja-JP" altLang="ja-JP" sz="1800" dirty="0" smtClean="0"/>
              <a:t>）＝中央銀行や財務省などの政策主体が、公定歩合操作、公開市場操作、準備率操作、為替政策などの政策手段を用いて、マネーサプライや利子率に影響し、</a:t>
            </a:r>
            <a:r>
              <a:rPr lang="ja-JP" altLang="ja-JP" sz="1800" b="1" dirty="0" smtClean="0"/>
              <a:t>物価の安定や為替相場の安定</a:t>
            </a:r>
            <a:r>
              <a:rPr lang="ja-JP" altLang="en-US" sz="1800" b="1" dirty="0" smtClean="0"/>
              <a:t>、景気の安定</a:t>
            </a:r>
            <a:r>
              <a:rPr lang="ja-JP" altLang="ja-JP" sz="1800" b="1" dirty="0" smtClean="0"/>
              <a:t>などの政策目標を達成する政策</a:t>
            </a:r>
            <a:r>
              <a:rPr lang="ja-JP" altLang="ja-JP" sz="1800" dirty="0" smtClean="0"/>
              <a:t>。それらを通じて経済成長や完全雇用など政府の政策目標にも貢献。</a:t>
            </a:r>
            <a:endParaRPr lang="en-US" altLang="ja-JP" sz="1800" dirty="0" smtClean="0"/>
          </a:p>
          <a:p>
            <a:pPr>
              <a:buNone/>
            </a:pPr>
            <a:endParaRPr lang="ja-JP" altLang="ja-JP" sz="18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404664"/>
          </a:xfrm>
        </p:spPr>
        <p:txBody>
          <a:bodyPr>
            <a:normAutofit fontScale="90000"/>
          </a:bodyPr>
          <a:lstStyle/>
          <a:p>
            <a:r>
              <a:rPr lang="ja-JP" altLang="ja-JP" sz="2800" b="1" dirty="0" smtClean="0"/>
              <a:t> </a:t>
            </a:r>
            <a:r>
              <a:rPr lang="ja-JP" altLang="ja-JP" sz="2200" b="1" dirty="0" smtClean="0"/>
              <a:t>５</a:t>
            </a:r>
            <a:r>
              <a:rPr lang="en-US" altLang="ja-JP" sz="2200" b="1" dirty="0" smtClean="0"/>
              <a:t>B</a:t>
            </a:r>
            <a:r>
              <a:rPr lang="ja-JP" altLang="ja-JP" sz="2200" b="1" dirty="0" err="1" smtClean="0"/>
              <a:t>．</a:t>
            </a:r>
            <a:r>
              <a:rPr lang="en-US" altLang="ja-JP" sz="2200" b="1" dirty="0" smtClean="0"/>
              <a:t>Monetary </a:t>
            </a:r>
            <a:r>
              <a:rPr lang="en-US" altLang="ja-JP" sz="2200" b="1" dirty="0" smtClean="0"/>
              <a:t>and Fiscal </a:t>
            </a:r>
            <a:r>
              <a:rPr lang="en-US" altLang="ja-JP" sz="2200" b="1" dirty="0" smtClean="0"/>
              <a:t>Policies   </a:t>
            </a:r>
            <a:r>
              <a:rPr lang="ja-JP" altLang="ja-JP" sz="2200" b="1" dirty="0" smtClean="0"/>
              <a:t>金融</a:t>
            </a:r>
            <a:r>
              <a:rPr lang="ja-JP" altLang="ja-JP" sz="2200" b="1" dirty="0" smtClean="0"/>
              <a:t>政策と財政政策</a:t>
            </a:r>
            <a:r>
              <a:rPr lang="en-US" altLang="ja-JP" sz="2200" b="1" dirty="0" smtClean="0"/>
              <a:t> </a:t>
            </a:r>
            <a:endParaRPr lang="ja-JP" altLang="en-US" sz="22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476672"/>
            <a:ext cx="9144000" cy="6238453"/>
          </a:xfrm>
        </p:spPr>
        <p:txBody>
          <a:bodyPr/>
          <a:lstStyle/>
          <a:p>
            <a:pPr>
              <a:buNone/>
            </a:pPr>
            <a:r>
              <a:rPr lang="en-US" altLang="ja-JP" sz="1800" b="1" dirty="0" smtClean="0"/>
              <a:t>Quantitative </a:t>
            </a:r>
            <a:r>
              <a:rPr lang="en-US" altLang="ja-JP" sz="1800" b="1" dirty="0" smtClean="0"/>
              <a:t>monetary policy </a:t>
            </a:r>
            <a:r>
              <a:rPr lang="en-US" altLang="ja-JP" sz="1800" dirty="0" smtClean="0"/>
              <a:t>= policies that quantitatively controls the amount of money and the rate of interest and exerts an effect on policy objectives</a:t>
            </a:r>
            <a:br>
              <a:rPr lang="en-US" altLang="ja-JP" sz="1800" dirty="0" smtClean="0"/>
            </a:br>
            <a:r>
              <a:rPr lang="en-US" altLang="ja-JP" sz="1800" b="1" dirty="0" smtClean="0"/>
              <a:t>Easy monetary policy</a:t>
            </a:r>
            <a:r>
              <a:rPr lang="ja-JP" altLang="en-US" sz="1800" dirty="0" smtClean="0"/>
              <a:t>＝</a:t>
            </a:r>
            <a:r>
              <a:rPr lang="en-US" altLang="ja-JP" sz="1800" dirty="0" smtClean="0"/>
              <a:t> increases the money supply by lowering official discount rate, selling operation of securities, raising reserve ratio, etc., to shift the </a:t>
            </a:r>
            <a:r>
              <a:rPr lang="en-US" altLang="ja-JP" sz="1800" i="1" dirty="0" smtClean="0"/>
              <a:t>LM</a:t>
            </a:r>
            <a:r>
              <a:rPr lang="en-US" altLang="ja-JP" sz="1800" dirty="0" smtClean="0"/>
              <a:t> curve to the right</a:t>
            </a:r>
            <a:br>
              <a:rPr lang="en-US" altLang="ja-JP" sz="1800" dirty="0" smtClean="0"/>
            </a:br>
            <a:r>
              <a:rPr lang="en-US" altLang="ja-JP" sz="1800" b="1" dirty="0" smtClean="0"/>
              <a:t>Tight monetary policy</a:t>
            </a:r>
            <a:r>
              <a:rPr lang="ja-JP" altLang="en-US" sz="1800" dirty="0" smtClean="0"/>
              <a:t>＝</a:t>
            </a:r>
            <a:r>
              <a:rPr lang="en-US" altLang="ja-JP" sz="1800" dirty="0" smtClean="0"/>
              <a:t> reduces the money supply by raising official discount rate, buying operation of securities, lowering reserve ratio, etc., to shift the </a:t>
            </a:r>
            <a:r>
              <a:rPr lang="en-US" altLang="ja-JP" sz="1800" i="1" dirty="0" smtClean="0"/>
              <a:t>LM</a:t>
            </a:r>
            <a:r>
              <a:rPr lang="en-US" altLang="ja-JP" sz="1800" dirty="0" smtClean="0"/>
              <a:t> curve to the left</a:t>
            </a:r>
          </a:p>
          <a:p>
            <a:pPr>
              <a:buNone/>
            </a:pPr>
            <a:r>
              <a:rPr lang="en-US" altLang="ja-JP" sz="1800" b="1" dirty="0" smtClean="0"/>
              <a:t>Qualitative monetary policy </a:t>
            </a:r>
            <a:r>
              <a:rPr lang="ja-JP" altLang="en-US" sz="1800" dirty="0" smtClean="0"/>
              <a:t>＝</a:t>
            </a:r>
            <a:r>
              <a:rPr lang="en-US" altLang="ja-JP" sz="1800" dirty="0" smtClean="0"/>
              <a:t>policies that maintain and improve credit order qualitatively through maintaining and improving institutions such as financial institutions and banking </a:t>
            </a:r>
            <a:r>
              <a:rPr lang="en-US" altLang="ja-JP" sz="1800" dirty="0" smtClean="0"/>
              <a:t>institutions</a:t>
            </a:r>
          </a:p>
          <a:p>
            <a:r>
              <a:rPr lang="ja-JP" altLang="ja-JP" sz="1800" b="1" dirty="0" smtClean="0"/>
              <a:t>量的金融政策</a:t>
            </a:r>
            <a:r>
              <a:rPr lang="ja-JP" altLang="ja-JP" sz="1800" dirty="0" smtClean="0"/>
              <a:t>（</a:t>
            </a:r>
            <a:r>
              <a:rPr lang="en-US" altLang="ja-JP" sz="1800" dirty="0" smtClean="0"/>
              <a:t>quantitative monetary policy</a:t>
            </a:r>
            <a:r>
              <a:rPr lang="ja-JP" altLang="ja-JP" sz="1800" dirty="0" smtClean="0"/>
              <a:t>）</a:t>
            </a:r>
            <a:r>
              <a:rPr lang="en-US" altLang="ja-JP" sz="1800" dirty="0" smtClean="0"/>
              <a:t>=</a:t>
            </a:r>
            <a:r>
              <a:rPr lang="ja-JP" altLang="en-US" sz="1800" dirty="0" smtClean="0"/>
              <a:t>貨幣量や利子率などを量的に制御して政策目標に効果を及ぼす政策</a:t>
            </a:r>
            <a:endParaRPr lang="ja-JP" altLang="ja-JP" sz="1800" dirty="0" smtClean="0"/>
          </a:p>
          <a:p>
            <a:r>
              <a:rPr lang="ja-JP" altLang="en-US" sz="1800" b="1" dirty="0" smtClean="0"/>
              <a:t>　</a:t>
            </a:r>
            <a:r>
              <a:rPr lang="ja-JP" altLang="ja-JP" sz="1800" b="1" dirty="0" smtClean="0"/>
              <a:t>金融緩和政策</a:t>
            </a:r>
            <a:r>
              <a:rPr lang="ja-JP" altLang="ja-JP" sz="1800" dirty="0" smtClean="0"/>
              <a:t>（</a:t>
            </a:r>
            <a:r>
              <a:rPr lang="en-US" altLang="ja-JP" sz="1800" dirty="0" smtClean="0"/>
              <a:t>easy monetary policy</a:t>
            </a:r>
            <a:r>
              <a:rPr lang="ja-JP" altLang="ja-JP" sz="1800" dirty="0" smtClean="0"/>
              <a:t>）は公定歩合引き下げ、売りオペレーション、準備率引き上げなどでマネーサプライを増やすので、</a:t>
            </a:r>
            <a:r>
              <a:rPr lang="en-US" altLang="ja-JP" sz="1800" i="1" dirty="0" smtClean="0"/>
              <a:t>LM</a:t>
            </a:r>
            <a:r>
              <a:rPr lang="ja-JP" altLang="ja-JP" sz="1800" dirty="0" smtClean="0"/>
              <a:t>曲線を右方シフト</a:t>
            </a:r>
          </a:p>
          <a:p>
            <a:r>
              <a:rPr lang="ja-JP" altLang="en-US" sz="1800" b="1" dirty="0" smtClean="0"/>
              <a:t>　</a:t>
            </a:r>
            <a:r>
              <a:rPr lang="ja-JP" altLang="ja-JP" sz="1800" b="1" dirty="0" smtClean="0"/>
              <a:t>金融引き締め政策</a:t>
            </a:r>
            <a:r>
              <a:rPr lang="ja-JP" altLang="ja-JP" sz="1800" dirty="0" smtClean="0"/>
              <a:t>（</a:t>
            </a:r>
            <a:r>
              <a:rPr lang="en-US" altLang="ja-JP" sz="1800" dirty="0" smtClean="0"/>
              <a:t>tight monetary policy</a:t>
            </a:r>
            <a:r>
              <a:rPr lang="ja-JP" altLang="ja-JP" sz="1800" dirty="0" smtClean="0"/>
              <a:t>）は公定歩合引き上げ、買いオペレーション、準備率引き下げなどでマネーサプライを減らし、</a:t>
            </a:r>
            <a:r>
              <a:rPr lang="en-US" altLang="ja-JP" sz="1800" i="1" dirty="0" smtClean="0"/>
              <a:t>LM</a:t>
            </a:r>
            <a:r>
              <a:rPr lang="ja-JP" altLang="ja-JP" sz="1800" dirty="0" smtClean="0"/>
              <a:t>曲線を左方シフト</a:t>
            </a:r>
          </a:p>
          <a:p>
            <a:r>
              <a:rPr lang="ja-JP" altLang="ja-JP" sz="1800" b="1" dirty="0" smtClean="0"/>
              <a:t>質的金融政策</a:t>
            </a:r>
            <a:r>
              <a:rPr lang="ja-JP" altLang="ja-JP" sz="1800" dirty="0" smtClean="0"/>
              <a:t>（</a:t>
            </a:r>
            <a:r>
              <a:rPr lang="en-US" altLang="ja-JP" sz="1800" dirty="0" smtClean="0"/>
              <a:t>qualitative monetary policy </a:t>
            </a:r>
            <a:r>
              <a:rPr lang="ja-JP" altLang="ja-JP" sz="1800" dirty="0" smtClean="0"/>
              <a:t>）金融制度や銀行制度などの制度を維持・改善することを通じて信用秩序を維持・改善</a:t>
            </a:r>
            <a:r>
              <a:rPr lang="ja-JP" altLang="en-US" sz="1800" dirty="0" smtClean="0"/>
              <a:t>する政策</a:t>
            </a:r>
            <a:endParaRPr lang="en-US" altLang="ja-JP" sz="1800" dirty="0" smtClean="0"/>
          </a:p>
          <a:p>
            <a:pPr>
              <a:buNone/>
            </a:pPr>
            <a:endParaRPr lang="ja-JP" altLang="ja-JP"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332656"/>
          </a:xfrm>
        </p:spPr>
        <p:txBody>
          <a:bodyPr>
            <a:normAutofit fontScale="90000"/>
          </a:bodyPr>
          <a:lstStyle/>
          <a:p>
            <a:r>
              <a:rPr lang="ja-JP" altLang="ja-JP" sz="2800" b="1" dirty="0" smtClean="0"/>
              <a:t> </a:t>
            </a:r>
            <a:r>
              <a:rPr lang="ja-JP" altLang="ja-JP" sz="2200" b="1" dirty="0" smtClean="0"/>
              <a:t>５</a:t>
            </a:r>
            <a:r>
              <a:rPr lang="en-US" altLang="ja-JP" sz="2200" b="1" dirty="0" smtClean="0"/>
              <a:t>C</a:t>
            </a:r>
            <a:r>
              <a:rPr lang="ja-JP" altLang="ja-JP" sz="2200" b="1" dirty="0" err="1" smtClean="0"/>
              <a:t>．</a:t>
            </a:r>
            <a:r>
              <a:rPr lang="en-US" altLang="ja-JP" sz="2200" b="1" dirty="0" smtClean="0"/>
              <a:t>Monetary </a:t>
            </a:r>
            <a:r>
              <a:rPr lang="en-US" altLang="ja-JP" sz="2200" b="1" dirty="0" smtClean="0"/>
              <a:t>and Fiscal </a:t>
            </a:r>
            <a:r>
              <a:rPr lang="en-US" altLang="ja-JP" sz="2200" b="1" dirty="0" smtClean="0"/>
              <a:t>Policies   </a:t>
            </a:r>
            <a:r>
              <a:rPr lang="ja-JP" altLang="ja-JP" sz="2200" b="1" dirty="0" smtClean="0"/>
              <a:t>金融</a:t>
            </a:r>
            <a:r>
              <a:rPr lang="ja-JP" altLang="ja-JP" sz="2200" b="1" dirty="0" smtClean="0"/>
              <a:t>政策と財政政策</a:t>
            </a:r>
            <a:r>
              <a:rPr lang="en-US" altLang="ja-JP" sz="2200" b="1" dirty="0" smtClean="0"/>
              <a:t> </a:t>
            </a:r>
            <a:endParaRPr lang="ja-JP" altLang="en-US" sz="22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404664"/>
            <a:ext cx="9144000" cy="6310461"/>
          </a:xfrm>
        </p:spPr>
        <p:txBody>
          <a:bodyPr>
            <a:normAutofit fontScale="85000" lnSpcReduction="20000"/>
          </a:bodyPr>
          <a:lstStyle/>
          <a:p>
            <a:pPr>
              <a:buNone/>
            </a:pPr>
            <a:r>
              <a:rPr lang="en-US" altLang="ja-JP" sz="2000" b="1" dirty="0" smtClean="0"/>
              <a:t>Fiscal </a:t>
            </a:r>
            <a:r>
              <a:rPr lang="en-US" altLang="ja-JP" sz="2000" b="1" dirty="0" smtClean="0"/>
              <a:t>policy </a:t>
            </a:r>
            <a:r>
              <a:rPr lang="en-US" altLang="ja-JP" sz="2000" dirty="0" smtClean="0"/>
              <a:t>= Policy that the government, as a policy subject, works directly on aggregate demand = aggregate expenditure, using policy measures such as increasing or decreasing fiscal expenditure, changing tax rate, etc., to achieve policy objectives such as economic stability and employment stability, etc..</a:t>
            </a:r>
          </a:p>
          <a:p>
            <a:pPr>
              <a:buNone/>
            </a:pPr>
            <a:r>
              <a:rPr lang="en-US" altLang="ja-JP" sz="2000" dirty="0" smtClean="0"/>
              <a:t> </a:t>
            </a:r>
            <a:r>
              <a:rPr lang="en-US" altLang="ja-JP" sz="2000" b="1" dirty="0" smtClean="0"/>
              <a:t>Positive fiscal policy</a:t>
            </a:r>
            <a:r>
              <a:rPr lang="ja-JP" altLang="en-US" sz="2000" dirty="0" smtClean="0"/>
              <a:t>＝</a:t>
            </a:r>
            <a:r>
              <a:rPr lang="en-US" altLang="ja-JP" sz="2000" dirty="0" smtClean="0"/>
              <a:t>increases fiscal expenditure and therefore government consumption and investment expenditures to increase aggregate demand, and conducts tax cuts to increase private expenditures through increasing private disposable income. These have an expansionary effect to shift the </a:t>
            </a:r>
            <a:r>
              <a:rPr lang="en-US" altLang="ja-JP" sz="2000" i="1" dirty="0" smtClean="0"/>
              <a:t>IS</a:t>
            </a:r>
            <a:r>
              <a:rPr lang="en-US" altLang="ja-JP" sz="2000" dirty="0" smtClean="0"/>
              <a:t> curve to the right.</a:t>
            </a:r>
          </a:p>
          <a:p>
            <a:pPr>
              <a:buNone/>
            </a:pPr>
            <a:r>
              <a:rPr lang="en-US" altLang="ja-JP" sz="2000" dirty="0" smtClean="0"/>
              <a:t> </a:t>
            </a:r>
            <a:r>
              <a:rPr lang="en-US" altLang="ja-JP" sz="2000" b="1" dirty="0" smtClean="0"/>
              <a:t>Tight fiscal policy </a:t>
            </a:r>
            <a:r>
              <a:rPr lang="en-US" altLang="ja-JP" sz="2000" dirty="0" smtClean="0"/>
              <a:t>= decreases fiscal expenditure and therefore government consumption and investment expenditures to decrease aggregate demand, and conducts tax increase to decrease private expenditures through decreasing private disposable income. These have a contractive effect to shift the </a:t>
            </a:r>
            <a:r>
              <a:rPr lang="en-US" altLang="ja-JP" sz="2000" i="1" dirty="0" smtClean="0"/>
              <a:t>IS</a:t>
            </a:r>
            <a:r>
              <a:rPr lang="en-US" altLang="ja-JP" sz="2000" dirty="0" smtClean="0"/>
              <a:t> curve to the left.</a:t>
            </a:r>
          </a:p>
          <a:p>
            <a:pPr>
              <a:buNone/>
            </a:pPr>
            <a:r>
              <a:rPr lang="en-US" altLang="ja-JP" sz="2000" b="1" dirty="0" smtClean="0"/>
              <a:t>Balanced budget principle </a:t>
            </a:r>
            <a:r>
              <a:rPr lang="ja-JP" altLang="en-US" sz="2000" dirty="0" smtClean="0"/>
              <a:t>⇒</a:t>
            </a:r>
            <a:r>
              <a:rPr lang="en-US" altLang="ja-JP" sz="2000" dirty="0" smtClean="0"/>
              <a:t>In principle, according to the Japanese Finance Law, expenditure should be covered by tax revenue. But issuance of public bonds based on special law and construction bonds are approved as a source of aggressive fiscal policy. the issuance of public bonds and construction bonds. </a:t>
            </a:r>
            <a:endParaRPr lang="en-US" altLang="ja-JP" sz="2000" dirty="0" smtClean="0"/>
          </a:p>
          <a:p>
            <a:r>
              <a:rPr lang="ja-JP" altLang="ja-JP" sz="2000" b="1" dirty="0" smtClean="0"/>
              <a:t>財政政策</a:t>
            </a:r>
            <a:r>
              <a:rPr lang="ja-JP" altLang="ja-JP" sz="2000" dirty="0" smtClean="0"/>
              <a:t>（</a:t>
            </a:r>
            <a:r>
              <a:rPr lang="en-US" altLang="ja-JP" sz="2000" dirty="0" smtClean="0"/>
              <a:t>fiscal policy</a:t>
            </a:r>
            <a:r>
              <a:rPr lang="ja-JP" altLang="ja-JP" sz="2000" dirty="0" smtClean="0"/>
              <a:t>）＝政策主体である政府が、財政支出の増減、税率の変更などの政策手段を用いて、総需要＝総支出に直接働きかけ、景気の安定や雇用の安定などの政策目標を追求する政策</a:t>
            </a:r>
          </a:p>
          <a:p>
            <a:r>
              <a:rPr lang="ja-JP" altLang="ja-JP" sz="2000" b="1" dirty="0" smtClean="0"/>
              <a:t>積極財政政策</a:t>
            </a:r>
            <a:r>
              <a:rPr lang="ja-JP" altLang="ja-JP" sz="2000" dirty="0" smtClean="0"/>
              <a:t>（</a:t>
            </a:r>
            <a:r>
              <a:rPr lang="en-US" altLang="ja-JP" sz="2000" dirty="0" smtClean="0"/>
              <a:t>positive fiscal policy</a:t>
            </a:r>
            <a:r>
              <a:rPr lang="ja-JP" altLang="ja-JP" sz="2000" dirty="0" smtClean="0"/>
              <a:t>）＝財政支出を増やせば政府の消費支出や投資支出が増えるので総需要を増やし、減税を行えば可処分所得の増大から民間支出を増やして、</a:t>
            </a:r>
            <a:r>
              <a:rPr lang="en-US" altLang="ja-JP" sz="2000" i="1" dirty="0" smtClean="0"/>
              <a:t>IS</a:t>
            </a:r>
            <a:r>
              <a:rPr lang="ja-JP" altLang="ja-JP" sz="2000" dirty="0" smtClean="0"/>
              <a:t>曲線を右方シフトさせる</a:t>
            </a:r>
            <a:r>
              <a:rPr lang="ja-JP" altLang="en-US" sz="2000" dirty="0" smtClean="0"/>
              <a:t>拡張</a:t>
            </a:r>
            <a:r>
              <a:rPr lang="ja-JP" altLang="ja-JP" sz="2000" dirty="0" smtClean="0"/>
              <a:t>効果。</a:t>
            </a:r>
          </a:p>
          <a:p>
            <a:r>
              <a:rPr lang="ja-JP" altLang="ja-JP" sz="2000" b="1" dirty="0" smtClean="0"/>
              <a:t>財政引き締め政策</a:t>
            </a:r>
            <a:r>
              <a:rPr lang="ja-JP" altLang="ja-JP" sz="2000" dirty="0" smtClean="0"/>
              <a:t>（</a:t>
            </a:r>
            <a:r>
              <a:rPr lang="en-US" altLang="ja-JP" sz="2000" dirty="0" smtClean="0"/>
              <a:t>tight fiscal policy</a:t>
            </a:r>
            <a:r>
              <a:rPr lang="ja-JP" altLang="ja-JP" sz="2000" dirty="0" smtClean="0"/>
              <a:t>）＝財政支出を減らせば総需要を減らし、増税を行えば可処分所得の減少から民間支出を減らし、</a:t>
            </a:r>
            <a:r>
              <a:rPr lang="en-US" altLang="ja-JP" sz="2000" i="1" dirty="0" smtClean="0"/>
              <a:t>IS</a:t>
            </a:r>
            <a:r>
              <a:rPr lang="ja-JP" altLang="ja-JP" sz="2000" dirty="0" smtClean="0"/>
              <a:t>曲線を左方シフトさせる</a:t>
            </a:r>
            <a:r>
              <a:rPr lang="ja-JP" altLang="en-US" sz="2000" dirty="0" smtClean="0"/>
              <a:t>収縮</a:t>
            </a:r>
            <a:r>
              <a:rPr lang="ja-JP" altLang="ja-JP" sz="2000" dirty="0" smtClean="0"/>
              <a:t>効果。</a:t>
            </a:r>
            <a:endParaRPr lang="en-US" altLang="ja-JP" sz="2000" dirty="0" smtClean="0"/>
          </a:p>
          <a:p>
            <a:r>
              <a:rPr lang="ja-JP" altLang="ja-JP" sz="2000" b="1" dirty="0" smtClean="0"/>
              <a:t>均衡予算主義</a:t>
            </a:r>
            <a:r>
              <a:rPr lang="ja-JP" altLang="ja-JP" sz="2000" dirty="0" smtClean="0"/>
              <a:t>（</a:t>
            </a:r>
            <a:r>
              <a:rPr lang="en-US" altLang="ja-JP" sz="2000" dirty="0" smtClean="0"/>
              <a:t>balanced budget principle</a:t>
            </a:r>
            <a:r>
              <a:rPr lang="ja-JP" altLang="ja-JP" sz="2000" dirty="0" smtClean="0"/>
              <a:t>）を原則</a:t>
            </a:r>
            <a:r>
              <a:rPr lang="ja-JP" altLang="en-US" sz="2000" dirty="0" smtClean="0"/>
              <a:t>⇒</a:t>
            </a:r>
            <a:r>
              <a:rPr lang="ja-JP" altLang="ja-JP" sz="2000" dirty="0" smtClean="0"/>
              <a:t>日本の財政法では歳出は租税収入で賄う</a:t>
            </a:r>
            <a:r>
              <a:rPr lang="ja-JP" altLang="en-US" sz="2000" dirty="0" smtClean="0"/>
              <a:t>原則</a:t>
            </a:r>
            <a:r>
              <a:rPr lang="ja-JP" altLang="ja-JP" sz="2000" dirty="0" smtClean="0"/>
              <a:t>。</a:t>
            </a:r>
            <a:r>
              <a:rPr lang="ja-JP" altLang="en-US" sz="2000" dirty="0" smtClean="0"/>
              <a:t>しかし</a:t>
            </a:r>
            <a:r>
              <a:rPr lang="ja-JP" altLang="ja-JP" sz="2000" dirty="0" smtClean="0"/>
              <a:t>積極財政政策の財源としては、</a:t>
            </a:r>
            <a:r>
              <a:rPr lang="ja-JP" altLang="en-US" sz="2000" dirty="0" smtClean="0"/>
              <a:t>特例法による</a:t>
            </a:r>
            <a:r>
              <a:rPr lang="ja-JP" altLang="ja-JP" sz="2000" dirty="0" smtClean="0"/>
              <a:t>公債や建設国債の発行。</a:t>
            </a:r>
            <a:endParaRPr lang="en-US" altLang="ja-JP" sz="2000" dirty="0" smtClean="0"/>
          </a:p>
          <a:p>
            <a:pPr>
              <a:buNone/>
            </a:pPr>
            <a:endParaRPr lang="ja-JP" altLang="ja-JP"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0"/>
            <a:ext cx="7772400" cy="332656"/>
          </a:xfrm>
        </p:spPr>
        <p:txBody>
          <a:bodyPr>
            <a:normAutofit fontScale="90000"/>
          </a:bodyPr>
          <a:lstStyle/>
          <a:p>
            <a:r>
              <a:rPr lang="ja-JP" altLang="ja-JP" sz="2800" b="1" dirty="0" smtClean="0"/>
              <a:t> </a:t>
            </a:r>
            <a:r>
              <a:rPr lang="ja-JP" altLang="ja-JP" sz="2200" b="1" dirty="0" smtClean="0"/>
              <a:t>５</a:t>
            </a:r>
            <a:r>
              <a:rPr lang="en-US" altLang="ja-JP" sz="2200" b="1" dirty="0" smtClean="0"/>
              <a:t>D</a:t>
            </a:r>
            <a:r>
              <a:rPr lang="ja-JP" altLang="ja-JP" sz="2200" b="1" dirty="0" err="1" smtClean="0"/>
              <a:t>．</a:t>
            </a:r>
            <a:r>
              <a:rPr lang="en-US" altLang="ja-JP" sz="2200" b="1" dirty="0" smtClean="0"/>
              <a:t>Monetary </a:t>
            </a:r>
            <a:r>
              <a:rPr lang="en-US" altLang="ja-JP" sz="2200" b="1" dirty="0" smtClean="0"/>
              <a:t>and Fiscal </a:t>
            </a:r>
            <a:r>
              <a:rPr lang="en-US" altLang="ja-JP" sz="2200" b="1" dirty="0" smtClean="0"/>
              <a:t>Policies  </a:t>
            </a:r>
            <a:r>
              <a:rPr lang="ja-JP" altLang="ja-JP" sz="2200" b="1" dirty="0" smtClean="0"/>
              <a:t>金融</a:t>
            </a:r>
            <a:r>
              <a:rPr lang="ja-JP" altLang="ja-JP" sz="2200" b="1" dirty="0" smtClean="0"/>
              <a:t>政策と財政政策</a:t>
            </a:r>
            <a:r>
              <a:rPr lang="en-US" altLang="ja-JP" sz="2200" b="1" dirty="0" smtClean="0"/>
              <a:t> </a:t>
            </a:r>
            <a:endParaRPr lang="ja-JP" altLang="en-US" sz="22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404664"/>
            <a:ext cx="9144000" cy="6310461"/>
          </a:xfrm>
        </p:spPr>
        <p:txBody>
          <a:bodyPr>
            <a:normAutofit fontScale="85000" lnSpcReduction="20000"/>
          </a:bodyPr>
          <a:lstStyle/>
          <a:p>
            <a:pPr>
              <a:buNone/>
            </a:pPr>
            <a:r>
              <a:rPr lang="en-US" altLang="ja-JP" sz="2000" dirty="0" smtClean="0"/>
              <a:t> Public debt and borrowing are allowed as a source of  public works, investment funds and loan. </a:t>
            </a:r>
          </a:p>
          <a:p>
            <a:pPr>
              <a:buNone/>
            </a:pPr>
            <a:r>
              <a:rPr lang="en-US" altLang="ja-JP" sz="2000" dirty="0" smtClean="0"/>
              <a:t>For the construction of public capital, </a:t>
            </a:r>
            <a:r>
              <a:rPr lang="en-US" altLang="ja-JP" sz="2000" b="1" dirty="0" smtClean="0"/>
              <a:t>construction bond </a:t>
            </a:r>
            <a:r>
              <a:rPr lang="en-US" altLang="ja-JP" sz="2000" dirty="0" smtClean="0"/>
              <a:t>has been admitted which is redeemed for 60 years.</a:t>
            </a:r>
          </a:p>
          <a:p>
            <a:pPr>
              <a:buNone/>
            </a:pPr>
            <a:r>
              <a:rPr lang="en-US" altLang="ja-JP" sz="2000" dirty="0" smtClean="0"/>
              <a:t>⇒ It is justified that public works such as road construction is financed by issuing public bonds in depression and that reconstruction projects of great earthquake are financed by public bonds and construction bonds.</a:t>
            </a:r>
          </a:p>
          <a:p>
            <a:pPr>
              <a:buNone/>
            </a:pPr>
            <a:r>
              <a:rPr lang="en-US" altLang="ja-JP" sz="2000" b="1" dirty="0" smtClean="0"/>
              <a:t>Public works and reconstruction projects </a:t>
            </a:r>
            <a:r>
              <a:rPr lang="en-US" altLang="ja-JP" sz="2000" dirty="0" smtClean="0"/>
              <a:t>will benefit future generations from 60 to 100 years ahead, so their costs should be borne evenly by each generation over the long run.</a:t>
            </a:r>
          </a:p>
          <a:p>
            <a:pPr>
              <a:buNone/>
            </a:pPr>
            <a:r>
              <a:rPr lang="en-US" altLang="ja-JP" sz="2000" dirty="0" smtClean="0"/>
              <a:t>⇒ Conversely, </a:t>
            </a:r>
            <a:r>
              <a:rPr lang="en-US" altLang="ja-JP" sz="2000" b="1" dirty="0" smtClean="0"/>
              <a:t>financing public works projects and reconstruction projects which have  long-run effects with short-term government bonds or tax increases </a:t>
            </a:r>
            <a:r>
              <a:rPr lang="en-US" altLang="ja-JP" sz="2000" dirty="0" smtClean="0"/>
              <a:t>incorrectly places an excessive burden on present working generations, so mistakes, also violate the purpose of fiscal law.</a:t>
            </a:r>
          </a:p>
          <a:p>
            <a:pPr>
              <a:buNone/>
            </a:pPr>
            <a:r>
              <a:rPr lang="en-US" altLang="ja-JP" sz="2000" dirty="0" smtClean="0"/>
              <a:t>⇒ It is a mistake and violates the Fiscal Law </a:t>
            </a:r>
            <a:r>
              <a:rPr lang="en-US" altLang="ja-JP" sz="2000" b="1" dirty="0" smtClean="0"/>
              <a:t>to pay annual ordinary consumption expenditure by issuing public bonds</a:t>
            </a:r>
            <a:r>
              <a:rPr lang="en-US" altLang="ja-JP" sz="2000" dirty="0" smtClean="0"/>
              <a:t>, because it imposes an undue burden on future generations</a:t>
            </a:r>
            <a:r>
              <a:rPr lang="en-US" altLang="ja-JP" sz="2000" dirty="0" smtClean="0"/>
              <a:t>.</a:t>
            </a:r>
          </a:p>
          <a:p>
            <a:r>
              <a:rPr lang="ja-JP" altLang="ja-JP" sz="2000" dirty="0" smtClean="0"/>
              <a:t>公共事業費、出資金及び貸付金の財源については公債や借入金を認める。</a:t>
            </a:r>
          </a:p>
          <a:p>
            <a:r>
              <a:rPr lang="ja-JP" altLang="ja-JP" sz="2000" dirty="0" smtClean="0"/>
              <a:t>公共資本の建設には</a:t>
            </a:r>
            <a:r>
              <a:rPr lang="en-US" altLang="ja-JP" sz="2000" dirty="0" smtClean="0"/>
              <a:t>60</a:t>
            </a:r>
            <a:r>
              <a:rPr lang="ja-JP" altLang="ja-JP" sz="2000" dirty="0" smtClean="0"/>
              <a:t>年償還の</a:t>
            </a:r>
            <a:r>
              <a:rPr lang="ja-JP" altLang="ja-JP" sz="2000" b="1" dirty="0" smtClean="0"/>
              <a:t>建設国債</a:t>
            </a:r>
            <a:r>
              <a:rPr lang="ja-JP" altLang="ja-JP" sz="2000" dirty="0" smtClean="0"/>
              <a:t>を認めている。</a:t>
            </a:r>
          </a:p>
          <a:p>
            <a:r>
              <a:rPr lang="ja-JP" altLang="ja-JP" sz="2000" dirty="0" smtClean="0"/>
              <a:t>⇒不況時に道路建設などの公共事業を公債発行によって行うことも、大震災の復興事業を公債や建設国債によって賄うことも正当化。</a:t>
            </a:r>
          </a:p>
          <a:p>
            <a:r>
              <a:rPr lang="ja-JP" altLang="ja-JP" sz="2000" b="1" dirty="0" smtClean="0"/>
              <a:t>公共事業や復興事業</a:t>
            </a:r>
            <a:r>
              <a:rPr lang="ja-JP" altLang="ja-JP" sz="2000" dirty="0" smtClean="0"/>
              <a:t>は</a:t>
            </a:r>
            <a:r>
              <a:rPr lang="en-US" altLang="ja-JP" sz="2000" dirty="0" smtClean="0"/>
              <a:t>60</a:t>
            </a:r>
            <a:r>
              <a:rPr lang="ja-JP" altLang="ja-JP" sz="2000" dirty="0" smtClean="0"/>
              <a:t>年から</a:t>
            </a:r>
            <a:r>
              <a:rPr lang="en-US" altLang="ja-JP" sz="2000" dirty="0" smtClean="0"/>
              <a:t>100</a:t>
            </a:r>
            <a:r>
              <a:rPr lang="ja-JP" altLang="ja-JP" sz="2000" dirty="0" smtClean="0"/>
              <a:t>年に及ぶ将来世代も恩恵を被るので、長期にわたって各世代で均等に負担するべきもの。</a:t>
            </a:r>
          </a:p>
          <a:p>
            <a:r>
              <a:rPr lang="ja-JP" altLang="ja-JP" sz="2000" dirty="0" smtClean="0"/>
              <a:t>⇒逆に</a:t>
            </a:r>
            <a:r>
              <a:rPr lang="ja-JP" altLang="ja-JP" sz="2000" b="1" dirty="0" smtClean="0"/>
              <a:t>長期的効果を持つ公共事業や復興事業を短期の公債や増税で賄うこと</a:t>
            </a:r>
            <a:r>
              <a:rPr lang="ja-JP" altLang="ja-JP" sz="2000" dirty="0" smtClean="0"/>
              <a:t>は、現役世代に不当に過重な負担を掛けるので間違い、財政法の趣旨にも違反。</a:t>
            </a:r>
          </a:p>
          <a:p>
            <a:r>
              <a:rPr lang="ja-JP" altLang="ja-JP" sz="2000" dirty="0" smtClean="0"/>
              <a:t>⇒</a:t>
            </a:r>
            <a:r>
              <a:rPr lang="ja-JP" altLang="ja-JP" sz="2000" b="1" dirty="0" smtClean="0"/>
              <a:t>毎年の経常的な消費的支出を公債発行で賄うこと</a:t>
            </a:r>
            <a:r>
              <a:rPr lang="ja-JP" altLang="ja-JP" sz="2000" dirty="0" smtClean="0"/>
              <a:t>は、将来世代に不当に過重な負担を掛けるので間違い、財政法に違反。</a:t>
            </a:r>
          </a:p>
          <a:p>
            <a:pPr>
              <a:buNone/>
            </a:pPr>
            <a:endParaRPr lang="ja-JP" altLang="ja-JP"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79512" y="1"/>
            <a:ext cx="8784976" cy="404663"/>
          </a:xfrm>
        </p:spPr>
        <p:txBody>
          <a:bodyPr>
            <a:normAutofit/>
          </a:bodyPr>
          <a:lstStyle/>
          <a:p>
            <a:r>
              <a:rPr lang="ja-JP" altLang="ja-JP" sz="1600" b="1" dirty="0" smtClean="0"/>
              <a:t>６</a:t>
            </a:r>
            <a:r>
              <a:rPr lang="ja-JP" altLang="ja-JP" sz="1600" b="1" dirty="0" smtClean="0"/>
              <a:t>．</a:t>
            </a:r>
            <a:r>
              <a:rPr lang="en-US" altLang="ja-JP" sz="1600" b="1" dirty="0" smtClean="0"/>
              <a:t>Full </a:t>
            </a:r>
            <a:r>
              <a:rPr lang="en-US" altLang="ja-JP" sz="1600" b="1" dirty="0" smtClean="0"/>
              <a:t>employment and Monetary </a:t>
            </a:r>
            <a:r>
              <a:rPr lang="en-US" altLang="ja-JP" sz="1600" b="1" dirty="0" smtClean="0"/>
              <a:t>Policy</a:t>
            </a:r>
            <a:r>
              <a:rPr lang="ja-JP" altLang="ja-JP" sz="1600" b="1" dirty="0" smtClean="0"/>
              <a:t>完全雇用と金融政策</a:t>
            </a:r>
            <a:r>
              <a:rPr lang="en-US" altLang="ja-JP" sz="1600" b="1" dirty="0" smtClean="0"/>
              <a:t> </a:t>
            </a:r>
            <a:endParaRPr lang="ja-JP" altLang="ja-JP" sz="1600" dirty="0"/>
          </a:p>
        </p:txBody>
      </p:sp>
      <p:sp>
        <p:nvSpPr>
          <p:cNvPr id="9219" name="Rectangle 3"/>
          <p:cNvSpPr>
            <a:spLocks noGrp="1" noChangeArrowheads="1"/>
          </p:cNvSpPr>
          <p:nvPr>
            <p:ph idx="1"/>
          </p:nvPr>
        </p:nvSpPr>
        <p:spPr>
          <a:xfrm>
            <a:off x="0" y="404664"/>
            <a:ext cx="9144000" cy="6453336"/>
          </a:xfrm>
        </p:spPr>
        <p:txBody>
          <a:bodyPr>
            <a:normAutofit fontScale="85000" lnSpcReduction="20000"/>
          </a:bodyPr>
          <a:lstStyle/>
          <a:p>
            <a:pPr>
              <a:buNone/>
            </a:pPr>
            <a:r>
              <a:rPr lang="en-US" altLang="ja-JP" sz="1800" dirty="0" smtClean="0"/>
              <a:t>Full </a:t>
            </a:r>
            <a:r>
              <a:rPr lang="en-US" altLang="ja-JP" sz="1800" dirty="0" smtClean="0"/>
              <a:t>employment ⇒ Macro production function </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a:t>
            </a:r>
            <a:r>
              <a:rPr lang="en-US" altLang="ja-JP" sz="1800" i="1" dirty="0" smtClean="0"/>
              <a:t>K</a:t>
            </a:r>
            <a:r>
              <a:rPr lang="en-US" altLang="ja-JP" sz="1800" dirty="0" smtClean="0"/>
              <a:t>), labor </a:t>
            </a:r>
            <a:r>
              <a:rPr lang="en-US" altLang="ja-JP" sz="1800" i="1" dirty="0" smtClean="0"/>
              <a:t>N</a:t>
            </a:r>
            <a:r>
              <a:rPr lang="en-US" altLang="ja-JP" sz="1800" dirty="0" smtClean="0"/>
              <a:t> is full employment, capital </a:t>
            </a:r>
            <a:r>
              <a:rPr lang="en-US" altLang="ja-JP" sz="1800" i="1" dirty="0" smtClean="0"/>
              <a:t>K</a:t>
            </a:r>
            <a:r>
              <a:rPr lang="en-US" altLang="ja-JP" sz="1800" dirty="0" smtClean="0"/>
              <a:t> is fully utilized</a:t>
            </a:r>
          </a:p>
          <a:p>
            <a:pPr>
              <a:buNone/>
            </a:pPr>
            <a:r>
              <a:rPr lang="en-US" altLang="ja-JP" sz="1800" dirty="0" smtClean="0"/>
              <a:t>⇒ Full employment national income </a:t>
            </a:r>
            <a:r>
              <a:rPr lang="en-US" altLang="ja-JP" sz="1800" i="1" dirty="0" smtClean="0"/>
              <a:t>Y</a:t>
            </a:r>
            <a:r>
              <a:rPr lang="en-US" altLang="ja-JP" sz="1800" i="1" baseline="-25000" dirty="0" smtClean="0"/>
              <a:t>F</a:t>
            </a:r>
            <a:r>
              <a:rPr lang="en-US" altLang="ja-JP" sz="1800" dirty="0" smtClean="0"/>
              <a:t>, real national income will not increase further. </a:t>
            </a:r>
            <a:r>
              <a:rPr lang="en-US" altLang="ja-JP" sz="1800" i="1" dirty="0" smtClean="0"/>
              <a:t>LM</a:t>
            </a:r>
            <a:r>
              <a:rPr lang="en-US" altLang="ja-JP" sz="1800" dirty="0" smtClean="0"/>
              <a:t> curve is vertical, money demand does not respond to interest rate </a:t>
            </a:r>
            <a:r>
              <a:rPr lang="en-US" altLang="ja-JP" sz="1800" i="1" dirty="0" err="1" smtClean="0"/>
              <a:t>i</a:t>
            </a:r>
            <a:r>
              <a:rPr lang="en-US" altLang="ja-JP" sz="1800" i="1" dirty="0" smtClean="0"/>
              <a:t>,</a:t>
            </a:r>
            <a:r>
              <a:rPr lang="en-US" altLang="ja-JP" sz="1800" dirty="0" smtClean="0"/>
              <a:t> interest inelastic.</a:t>
            </a:r>
            <a:br>
              <a:rPr lang="en-US" altLang="ja-JP" sz="1800" dirty="0" smtClean="0"/>
            </a:br>
            <a:r>
              <a:rPr lang="en-US" altLang="ja-JP" sz="1800" i="1" dirty="0" smtClean="0"/>
              <a:t> M</a:t>
            </a:r>
            <a:r>
              <a:rPr lang="en-US"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err="1" smtClean="0"/>
              <a:t>kY</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p>
          <a:p>
            <a:pPr>
              <a:buNone/>
            </a:pPr>
            <a:r>
              <a:rPr lang="en-US"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 is abbreviated, </a:t>
            </a:r>
            <a:r>
              <a:rPr lang="en-US" altLang="ja-JP" sz="1800" b="1" dirty="0" smtClean="0"/>
              <a:t>classical school quantity theory of  money , Cambridge quantity theory of cash balance </a:t>
            </a:r>
            <a:r>
              <a:rPr lang="en-US" altLang="ja-JP" sz="1800" dirty="0" smtClean="0"/>
              <a:t>are effective.</a:t>
            </a:r>
          </a:p>
          <a:p>
            <a:pPr>
              <a:buAutoNum type="arabicParenBoth"/>
            </a:pPr>
            <a:r>
              <a:rPr lang="en-US" altLang="ja-JP" sz="1800" b="1" dirty="0" smtClean="0"/>
              <a:t>Easy </a:t>
            </a:r>
            <a:r>
              <a:rPr lang="en-US" altLang="ja-JP" sz="1800" b="1" dirty="0" smtClean="0"/>
              <a:t>monetary policy</a:t>
            </a:r>
            <a:r>
              <a:rPr lang="en-US" altLang="ja-JP" sz="1800" dirty="0" smtClean="0"/>
              <a:t/>
            </a:r>
            <a:br>
              <a:rPr lang="en-US" altLang="ja-JP" sz="1800" dirty="0" smtClean="0"/>
            </a:br>
            <a:r>
              <a:rPr lang="en-US" altLang="ja-JP" sz="1800" dirty="0" smtClean="0"/>
              <a:t>Easy monetary policy increases the money supply amount </a:t>
            </a:r>
            <a:r>
              <a:rPr lang="en-US" altLang="ja-JP" sz="1800" i="1" dirty="0" smtClean="0"/>
              <a:t>M</a:t>
            </a:r>
            <a:r>
              <a:rPr lang="en-US" altLang="ja-JP" sz="1800" dirty="0" smtClean="0"/>
              <a:t> ⇒ </a:t>
            </a:r>
            <a:r>
              <a:rPr lang="en-US" altLang="ja-JP" sz="1800" i="1" dirty="0" smtClean="0"/>
              <a:t>LM</a:t>
            </a:r>
            <a:r>
              <a:rPr lang="en-US" altLang="ja-JP" sz="1800" dirty="0" smtClean="0"/>
              <a:t> curve shifts right to </a:t>
            </a:r>
            <a:r>
              <a:rPr lang="en-US" altLang="ja-JP" sz="1800" i="1" dirty="0" smtClean="0"/>
              <a:t>LM‘ </a:t>
            </a:r>
            <a:r>
              <a:rPr lang="en-US" altLang="ja-JP" sz="1800" dirty="0" smtClean="0"/>
              <a:t>in the figure 16-6, the equilibrium point also shifts from point </a:t>
            </a:r>
            <a:r>
              <a:rPr lang="en-US" altLang="ja-JP" sz="1800" i="1" dirty="0" smtClean="0"/>
              <a:t>E</a:t>
            </a:r>
            <a:r>
              <a:rPr lang="en-US" altLang="ja-JP" sz="1800" dirty="0" smtClean="0"/>
              <a:t> to point </a:t>
            </a:r>
            <a:r>
              <a:rPr lang="en-US" altLang="ja-JP" sz="1800" i="1" dirty="0" smtClean="0"/>
              <a:t>E'</a:t>
            </a:r>
            <a:r>
              <a:rPr lang="en-US" altLang="ja-JP" sz="1800" dirty="0" smtClean="0"/>
              <a:t>. The equilibrium interest rate declined from</a:t>
            </a:r>
            <a:r>
              <a:rPr lang="en-US" altLang="ja-JP" sz="1800" i="1" dirty="0" smtClean="0"/>
              <a:t> </a:t>
            </a:r>
            <a:r>
              <a:rPr lang="en-US" altLang="ja-JP" sz="1800" i="1" dirty="0" err="1" smtClean="0"/>
              <a:t>i</a:t>
            </a:r>
            <a:r>
              <a:rPr lang="en-US" altLang="ja-JP" sz="1800" i="1" dirty="0" smtClean="0"/>
              <a:t> </a:t>
            </a:r>
            <a:r>
              <a:rPr lang="en-US" altLang="ja-JP" sz="1800" dirty="0" smtClean="0"/>
              <a:t>to </a:t>
            </a:r>
            <a:r>
              <a:rPr lang="en-US" altLang="ja-JP" sz="1800" i="1" dirty="0" err="1" smtClean="0"/>
              <a:t>i</a:t>
            </a:r>
            <a:r>
              <a:rPr lang="en-US" altLang="ja-JP" sz="1800" i="1" dirty="0" smtClean="0"/>
              <a:t>'</a:t>
            </a:r>
            <a:r>
              <a:rPr lang="en-US" altLang="ja-JP" sz="1800" dirty="0" smtClean="0"/>
              <a:t>, the equilibrium national income increased from</a:t>
            </a:r>
            <a:r>
              <a:rPr lang="en-US" altLang="ja-JP" sz="1800" i="1" dirty="0" smtClean="0"/>
              <a:t> Y</a:t>
            </a:r>
            <a:r>
              <a:rPr lang="en-US" altLang="ja-JP" sz="1800" i="1" baseline="-25000" dirty="0" smtClean="0"/>
              <a:t>F</a:t>
            </a:r>
            <a:r>
              <a:rPr lang="en-US" altLang="ja-JP" sz="1800" dirty="0" smtClean="0"/>
              <a:t> to </a:t>
            </a:r>
            <a:r>
              <a:rPr lang="en-US" altLang="ja-JP" sz="1800" i="1" dirty="0" smtClean="0"/>
              <a:t>Y'. </a:t>
            </a:r>
            <a:r>
              <a:rPr lang="en-US" altLang="ja-JP" sz="1800" dirty="0" smtClean="0"/>
              <a:t>Since </a:t>
            </a:r>
            <a:r>
              <a:rPr lang="en-US" altLang="ja-JP" sz="1800" i="1" dirty="0" smtClean="0"/>
              <a:t>Y‘ </a:t>
            </a:r>
            <a:r>
              <a:rPr lang="en-US" altLang="ja-JP" sz="1800" dirty="0" smtClean="0"/>
              <a:t>exceeds </a:t>
            </a:r>
            <a:r>
              <a:rPr lang="en-US" altLang="ja-JP" sz="1800" i="1" dirty="0" smtClean="0"/>
              <a:t>Y</a:t>
            </a:r>
            <a:r>
              <a:rPr lang="en-US" altLang="ja-JP" sz="1800" i="1" baseline="-25000" dirty="0" smtClean="0"/>
              <a:t>F</a:t>
            </a:r>
            <a:r>
              <a:rPr lang="en-US" altLang="ja-JP" sz="1800" dirty="0" smtClean="0"/>
              <a:t> of full employment national income, the price</a:t>
            </a:r>
            <a:r>
              <a:rPr lang="en-US" altLang="ja-JP" sz="1800" i="1" dirty="0" smtClean="0"/>
              <a:t> P </a:t>
            </a:r>
            <a:r>
              <a:rPr lang="en-US" altLang="ja-JP" sz="1800" dirty="0" smtClean="0"/>
              <a:t>rises only by the increase in nominal income. Real income is not changed by </a:t>
            </a:r>
            <a:r>
              <a:rPr lang="en-US" altLang="ja-JP" sz="1800" i="1" dirty="0" smtClean="0"/>
              <a:t>Y</a:t>
            </a:r>
            <a:r>
              <a:rPr lang="en-US" altLang="ja-JP" sz="1800" i="1" baseline="-25000" dirty="0" smtClean="0"/>
              <a:t>F</a:t>
            </a:r>
            <a:r>
              <a:rPr lang="en-US" altLang="ja-JP" sz="1800" dirty="0" smtClean="0"/>
              <a:t>, real interest rate is also unchanged at</a:t>
            </a:r>
            <a:r>
              <a:rPr lang="en-US" altLang="ja-JP" sz="1800" i="1" dirty="0" smtClean="0"/>
              <a:t> </a:t>
            </a:r>
            <a:r>
              <a:rPr lang="en-US" altLang="ja-JP" sz="1800" i="1" dirty="0" err="1" smtClean="0"/>
              <a:t>i</a:t>
            </a:r>
            <a:r>
              <a:rPr lang="en-US" altLang="ja-JP" sz="1800" i="1" dirty="0" smtClean="0"/>
              <a:t>.</a:t>
            </a:r>
            <a:r>
              <a:rPr lang="en-US" altLang="ja-JP" sz="1800" dirty="0" smtClean="0"/>
              <a:t/>
            </a:r>
            <a:br>
              <a:rPr lang="en-US" altLang="ja-JP" sz="1800" dirty="0" smtClean="0"/>
            </a:br>
            <a:r>
              <a:rPr lang="en-US" altLang="ja-JP" sz="1800" dirty="0" smtClean="0"/>
              <a:t>... The primary effect explained by Keynesian (first-round effect), quantity theory of money is </a:t>
            </a:r>
            <a:r>
              <a:rPr lang="en-US" altLang="ja-JP" sz="1800" dirty="0" smtClean="0"/>
              <a:t>reasonable</a:t>
            </a:r>
          </a:p>
          <a:p>
            <a:r>
              <a:rPr lang="ja-JP" altLang="ja-JP" sz="1800" dirty="0" smtClean="0"/>
              <a:t>完全雇用⇒マクロ生産関数</a:t>
            </a:r>
            <a:r>
              <a:rPr lang="en-US" altLang="ja-JP" sz="1800" i="1" dirty="0" smtClean="0"/>
              <a:t>Y</a:t>
            </a:r>
            <a:r>
              <a:rPr lang="ja-JP" altLang="ja-JP" sz="1800" dirty="0" smtClean="0"/>
              <a:t>＝</a:t>
            </a:r>
            <a:r>
              <a:rPr lang="en-US" altLang="ja-JP" sz="1800" i="1" dirty="0" smtClean="0"/>
              <a:t>F</a:t>
            </a:r>
            <a:r>
              <a:rPr lang="en-US" altLang="ja-JP" sz="1800" dirty="0" smtClean="0"/>
              <a:t>(</a:t>
            </a:r>
            <a:r>
              <a:rPr lang="en-US" altLang="ja-JP" sz="1800" i="1" dirty="0" smtClean="0"/>
              <a:t>N</a:t>
            </a:r>
            <a:r>
              <a:rPr lang="en-US" altLang="ja-JP" sz="1800" dirty="0" smtClean="0"/>
              <a:t>, </a:t>
            </a:r>
            <a:r>
              <a:rPr lang="en-US" altLang="ja-JP" sz="1800" i="1" dirty="0" smtClean="0"/>
              <a:t>K</a:t>
            </a:r>
            <a:r>
              <a:rPr lang="en-US" altLang="ja-JP" sz="1800" dirty="0" smtClean="0"/>
              <a:t>)</a:t>
            </a:r>
            <a:r>
              <a:rPr lang="ja-JP" altLang="ja-JP" sz="1800" dirty="0" smtClean="0"/>
              <a:t>で労働</a:t>
            </a:r>
            <a:r>
              <a:rPr lang="en-US" altLang="ja-JP" sz="1800" i="1" dirty="0" smtClean="0"/>
              <a:t>N</a:t>
            </a:r>
            <a:r>
              <a:rPr lang="ja-JP" altLang="ja-JP" sz="1800" dirty="0" smtClean="0"/>
              <a:t>は完全雇用、資本</a:t>
            </a:r>
            <a:r>
              <a:rPr lang="en-US" altLang="ja-JP" sz="1800" i="1" dirty="0" smtClean="0"/>
              <a:t>K</a:t>
            </a:r>
            <a:r>
              <a:rPr lang="ja-JP" altLang="ja-JP" sz="1800" dirty="0" smtClean="0"/>
              <a:t>は</a:t>
            </a:r>
            <a:r>
              <a:rPr lang="ja-JP" altLang="ja-JP" sz="1800" dirty="0" smtClean="0"/>
              <a:t>完全</a:t>
            </a:r>
            <a:r>
              <a:rPr lang="ja-JP" altLang="ja-JP" sz="1800" dirty="0" smtClean="0"/>
              <a:t>利用⇒</a:t>
            </a:r>
            <a:r>
              <a:rPr lang="ja-JP" altLang="ja-JP" sz="1800" dirty="0" smtClean="0"/>
              <a:t>完全雇用国民所得</a:t>
            </a:r>
            <a:r>
              <a:rPr lang="en-US" altLang="ja-JP" sz="1800" i="1" dirty="0" smtClean="0"/>
              <a:t>Y</a:t>
            </a:r>
            <a:r>
              <a:rPr lang="en-US" altLang="ja-JP" sz="1800" i="1" baseline="-25000" dirty="0" smtClean="0"/>
              <a:t>F</a:t>
            </a:r>
            <a:r>
              <a:rPr lang="ja-JP" altLang="ja-JP" sz="1800" dirty="0" err="1" smtClean="0"/>
              <a:t>、</a:t>
            </a:r>
            <a:r>
              <a:rPr lang="ja-JP" altLang="ja-JP" sz="1800" dirty="0" smtClean="0"/>
              <a:t>実質国民所得はこれ以上に増えない。</a:t>
            </a:r>
            <a:r>
              <a:rPr lang="en-US" altLang="ja-JP" sz="1800" i="1" dirty="0" smtClean="0"/>
              <a:t>LM</a:t>
            </a:r>
            <a:r>
              <a:rPr lang="ja-JP" altLang="ja-JP" sz="1800" dirty="0" smtClean="0"/>
              <a:t>曲線</a:t>
            </a:r>
            <a:r>
              <a:rPr lang="ja-JP" altLang="ja-JP" sz="1800" dirty="0" smtClean="0"/>
              <a:t>は垂直</a:t>
            </a:r>
            <a:r>
              <a:rPr lang="ja-JP" altLang="ja-JP" sz="1800" dirty="0" smtClean="0"/>
              <a:t>、貨幣需要は利子率</a:t>
            </a:r>
            <a:r>
              <a:rPr lang="en-US" altLang="ja-JP" sz="1800" i="1" dirty="0" err="1" smtClean="0"/>
              <a:t>i</a:t>
            </a:r>
            <a:r>
              <a:rPr lang="ja-JP" altLang="ja-JP" sz="1800" dirty="0" smtClean="0"/>
              <a:t>に対して反応をしない、利子非弾力的</a:t>
            </a:r>
            <a:r>
              <a:rPr lang="ja-JP" altLang="ja-JP" sz="1800" dirty="0" smtClean="0"/>
              <a:t>。</a:t>
            </a:r>
            <a:r>
              <a:rPr lang="ja-JP" altLang="ja-JP" sz="1800" dirty="0" smtClean="0"/>
              <a:t>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err="1" smtClean="0"/>
              <a:t>kY</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endParaRPr lang="ja-JP" altLang="ja-JP" sz="1800" dirty="0" smtClean="0"/>
          </a:p>
          <a:p>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は省略、</a:t>
            </a:r>
            <a:r>
              <a:rPr lang="ja-JP" altLang="ja-JP" sz="1800" b="1" dirty="0" smtClean="0"/>
              <a:t>古典派の貨幣数量説、ケンブリッジの現金</a:t>
            </a:r>
            <a:r>
              <a:rPr lang="ja-JP" altLang="ja-JP" sz="1800" b="1" dirty="0" smtClean="0"/>
              <a:t>残高</a:t>
            </a:r>
            <a:endParaRPr lang="en-US" altLang="ja-JP" sz="1800" b="1" dirty="0" smtClean="0"/>
          </a:p>
          <a:p>
            <a:r>
              <a:rPr lang="ja-JP" altLang="ja-JP" sz="1800" b="1" dirty="0" smtClean="0"/>
              <a:t>数量説</a:t>
            </a:r>
            <a:r>
              <a:rPr lang="ja-JP" altLang="ja-JP" sz="1800" dirty="0" smtClean="0"/>
              <a:t>が有効</a:t>
            </a:r>
          </a:p>
          <a:p>
            <a:r>
              <a:rPr lang="ja-JP" altLang="ja-JP" sz="1800" b="1" dirty="0" smtClean="0"/>
              <a:t>（１）金融緩和政策</a:t>
            </a:r>
            <a:endParaRPr lang="ja-JP" altLang="ja-JP" sz="1800" dirty="0" smtClean="0"/>
          </a:p>
          <a:p>
            <a:r>
              <a:rPr lang="ja-JP" altLang="ja-JP" sz="1800" dirty="0" smtClean="0"/>
              <a:t>金融緩和で貨幣供給量</a:t>
            </a:r>
            <a:r>
              <a:rPr lang="en-US" altLang="ja-JP" sz="1800" i="1" dirty="0" smtClean="0"/>
              <a:t>M</a:t>
            </a:r>
            <a:r>
              <a:rPr lang="ja-JP" altLang="ja-JP" sz="1800" dirty="0" smtClean="0"/>
              <a:t>を増加⇒</a:t>
            </a:r>
            <a:r>
              <a:rPr lang="en-US" altLang="ja-JP" sz="1800" dirty="0" smtClean="0"/>
              <a:t>16-6</a:t>
            </a:r>
            <a:r>
              <a:rPr lang="ja-JP" altLang="ja-JP" sz="1800" dirty="0" smtClean="0"/>
              <a:t>図で</a:t>
            </a:r>
            <a:r>
              <a:rPr lang="en-US" altLang="ja-JP" sz="1800" i="1" dirty="0" smtClean="0"/>
              <a:t>LM</a:t>
            </a:r>
            <a:r>
              <a:rPr lang="ja-JP" altLang="ja-JP" sz="1800" dirty="0" smtClean="0"/>
              <a:t>曲線は</a:t>
            </a:r>
            <a:r>
              <a:rPr lang="en-US" altLang="ja-JP" sz="1800" i="1" dirty="0" smtClean="0"/>
              <a:t>LM</a:t>
            </a:r>
            <a:r>
              <a:rPr lang="en-US" altLang="ja-JP" sz="1800" dirty="0" smtClean="0"/>
              <a:t>’</a:t>
            </a:r>
            <a:r>
              <a:rPr lang="ja-JP" altLang="ja-JP" sz="1800" dirty="0" smtClean="0"/>
              <a:t>へ</a:t>
            </a:r>
            <a:endParaRPr lang="en-US" altLang="ja-JP" sz="1800" dirty="0" smtClean="0"/>
          </a:p>
          <a:p>
            <a:r>
              <a:rPr lang="ja-JP" altLang="ja-JP" sz="1800" dirty="0" smtClean="0"/>
              <a:t>と</a:t>
            </a:r>
            <a:r>
              <a:rPr lang="ja-JP" altLang="ja-JP" sz="1800" dirty="0" smtClean="0"/>
              <a:t>右方シフト、</a:t>
            </a:r>
            <a:endParaRPr lang="en-US" altLang="ja-JP" sz="1800" dirty="0" smtClean="0"/>
          </a:p>
          <a:p>
            <a:r>
              <a:rPr lang="ja-JP" altLang="ja-JP" sz="1800" dirty="0" smtClean="0"/>
              <a:t>均衡点も</a:t>
            </a:r>
            <a:r>
              <a:rPr lang="en-US" altLang="ja-JP" sz="1800" i="1" dirty="0" smtClean="0"/>
              <a:t>E</a:t>
            </a:r>
            <a:r>
              <a:rPr lang="ja-JP" altLang="ja-JP" sz="1800" dirty="0" smtClean="0"/>
              <a:t>点から</a:t>
            </a:r>
            <a:r>
              <a:rPr lang="en-US" altLang="ja-JP" sz="1800" i="1" dirty="0" smtClean="0"/>
              <a:t>E</a:t>
            </a:r>
            <a:r>
              <a:rPr lang="en-US" altLang="ja-JP" sz="1800" dirty="0" smtClean="0"/>
              <a:t>’</a:t>
            </a:r>
            <a:r>
              <a:rPr lang="ja-JP" altLang="ja-JP" sz="1800" dirty="0" smtClean="0"/>
              <a:t>点へとシフト。均衡利子率は</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低下</a:t>
            </a:r>
            <a:r>
              <a:rPr lang="ja-JP" altLang="ja-JP" sz="1800" dirty="0" smtClean="0"/>
              <a:t>、</a:t>
            </a:r>
            <a:endParaRPr lang="en-US" altLang="ja-JP" sz="1800" dirty="0" smtClean="0"/>
          </a:p>
          <a:p>
            <a:r>
              <a:rPr lang="ja-JP" altLang="ja-JP" sz="1800" dirty="0" smtClean="0"/>
              <a:t>均衡国民所得</a:t>
            </a:r>
            <a:r>
              <a:rPr lang="ja-JP" altLang="ja-JP" sz="1800" dirty="0" smtClean="0"/>
              <a:t>は</a:t>
            </a:r>
            <a:r>
              <a:rPr lang="en-US" altLang="ja-JP" sz="1800" i="1" dirty="0" smtClean="0"/>
              <a:t>Y</a:t>
            </a:r>
            <a:r>
              <a:rPr lang="en-US" altLang="ja-JP" sz="1800" i="1" baseline="-25000" dirty="0" smtClean="0"/>
              <a:t>F</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増。</a:t>
            </a:r>
            <a:r>
              <a:rPr lang="en-US" altLang="ja-JP" sz="1800" i="1" dirty="0" smtClean="0"/>
              <a:t>Y</a:t>
            </a:r>
            <a:r>
              <a:rPr lang="en-US" altLang="ja-JP" sz="1800" dirty="0" smtClean="0"/>
              <a:t>’</a:t>
            </a:r>
            <a:r>
              <a:rPr lang="ja-JP" altLang="ja-JP" sz="1800" dirty="0" smtClean="0"/>
              <a:t>は完全雇用国民所得</a:t>
            </a:r>
            <a:r>
              <a:rPr lang="en-US" altLang="ja-JP" sz="1800" i="1" dirty="0" smtClean="0"/>
              <a:t>Y</a:t>
            </a:r>
            <a:r>
              <a:rPr lang="en-US" altLang="ja-JP" sz="1800" i="1" baseline="-25000" dirty="0" smtClean="0"/>
              <a:t>F</a:t>
            </a:r>
            <a:r>
              <a:rPr lang="ja-JP" altLang="ja-JP" sz="1800" dirty="0" err="1" smtClean="0"/>
              <a:t>を</a:t>
            </a:r>
            <a:r>
              <a:rPr lang="ja-JP" altLang="ja-JP" sz="1800" dirty="0" err="1" smtClean="0"/>
              <a:t>超</a:t>
            </a:r>
            <a:endParaRPr lang="en-US" altLang="ja-JP" sz="1800" dirty="0" smtClean="0"/>
          </a:p>
          <a:p>
            <a:r>
              <a:rPr lang="ja-JP" altLang="ja-JP" sz="1800" dirty="0" smtClean="0"/>
              <a:t>えて</a:t>
            </a:r>
            <a:r>
              <a:rPr lang="ja-JP" altLang="ja-JP" sz="1800" dirty="0" smtClean="0"/>
              <a:t>いるので、</a:t>
            </a:r>
            <a:r>
              <a:rPr lang="ja-JP" altLang="ja-JP" sz="1800" dirty="0" smtClean="0"/>
              <a:t>名目所得</a:t>
            </a:r>
            <a:r>
              <a:rPr lang="ja-JP" altLang="ja-JP" sz="1800" dirty="0" smtClean="0"/>
              <a:t>の増加だけ、物価</a:t>
            </a:r>
            <a:r>
              <a:rPr lang="en-US" altLang="ja-JP" sz="1800" i="1" dirty="0" smtClean="0"/>
              <a:t>P</a:t>
            </a:r>
            <a:r>
              <a:rPr lang="ja-JP" altLang="ja-JP" sz="1800" dirty="0" smtClean="0"/>
              <a:t>が上昇。実質所得</a:t>
            </a:r>
            <a:r>
              <a:rPr lang="ja-JP" altLang="ja-JP" sz="1800" dirty="0" smtClean="0"/>
              <a:t>は</a:t>
            </a:r>
            <a:endParaRPr lang="en-US" altLang="ja-JP" sz="1800" dirty="0" smtClean="0"/>
          </a:p>
          <a:p>
            <a:r>
              <a:rPr lang="en-US" altLang="ja-JP" sz="1800" i="1" dirty="0" smtClean="0"/>
              <a:t>Y</a:t>
            </a:r>
            <a:r>
              <a:rPr lang="en-US" altLang="ja-JP" sz="1800" i="1" baseline="-25000" dirty="0" smtClean="0"/>
              <a:t>F</a:t>
            </a:r>
            <a:r>
              <a:rPr lang="ja-JP" altLang="ja-JP" sz="1800" dirty="0" smtClean="0"/>
              <a:t>で変わらず、実質利子率</a:t>
            </a:r>
            <a:r>
              <a:rPr lang="ja-JP" altLang="ja-JP" sz="1800" dirty="0" smtClean="0"/>
              <a:t>も</a:t>
            </a:r>
            <a:r>
              <a:rPr lang="en-US" altLang="ja-JP" sz="1800" i="1" dirty="0" smtClean="0"/>
              <a:t>I</a:t>
            </a:r>
            <a:r>
              <a:rPr lang="ja-JP" altLang="ja-JP" sz="1800" dirty="0" smtClean="0"/>
              <a:t>で</a:t>
            </a:r>
            <a:r>
              <a:rPr lang="ja-JP" altLang="ja-JP" sz="1800" dirty="0" smtClean="0"/>
              <a:t>不変。</a:t>
            </a:r>
            <a:r>
              <a:rPr lang="en-US" altLang="ja-JP" sz="1800" dirty="0" smtClean="0"/>
              <a:t>    16-6</a:t>
            </a:r>
            <a:r>
              <a:rPr lang="ja-JP" altLang="en-US" sz="1800" dirty="0" smtClean="0"/>
              <a:t>図</a:t>
            </a:r>
            <a:endParaRPr lang="ja-JP" altLang="ja-JP" sz="1800" dirty="0" smtClean="0"/>
          </a:p>
          <a:p>
            <a:r>
              <a:rPr lang="ja-JP" altLang="ja-JP" sz="1800" dirty="0" smtClean="0"/>
              <a:t>…ケインジアンが説明する</a:t>
            </a:r>
            <a:r>
              <a:rPr lang="ja-JP" altLang="ja-JP" sz="1800" b="1" dirty="0" smtClean="0"/>
              <a:t>一次的効果</a:t>
            </a:r>
            <a:r>
              <a:rPr lang="ja-JP" altLang="ja-JP" sz="1800" dirty="0" smtClean="0"/>
              <a:t>（</a:t>
            </a:r>
            <a:r>
              <a:rPr lang="en-US" altLang="ja-JP" sz="1800" dirty="0" smtClean="0"/>
              <a:t>first-round effect</a:t>
            </a:r>
            <a:r>
              <a:rPr lang="ja-JP" altLang="ja-JP" sz="1800" dirty="0" smtClean="0"/>
              <a:t>）</a:t>
            </a:r>
            <a:endParaRPr lang="en-US" altLang="ja-JP" sz="1800" dirty="0" smtClean="0"/>
          </a:p>
          <a:p>
            <a:r>
              <a:rPr lang="ja-JP" altLang="ja-JP" sz="1800" dirty="0" smtClean="0"/>
              <a:t>貨幣数量説が</a:t>
            </a:r>
            <a:r>
              <a:rPr lang="ja-JP" altLang="ja-JP" sz="1800" dirty="0" smtClean="0"/>
              <a:t>妥当</a:t>
            </a:r>
            <a:endParaRPr lang="en-US" altLang="ja-JP" sz="1800" dirty="0" smtClean="0"/>
          </a:p>
          <a:p>
            <a:pPr>
              <a:buAutoNum type="arabicParenBoth"/>
            </a:pPr>
            <a:endParaRPr lang="ja-JP" altLang="ja-JP" sz="1800" dirty="0"/>
          </a:p>
        </p:txBody>
      </p:sp>
      <p:pic>
        <p:nvPicPr>
          <p:cNvPr id="4" name="図 3"/>
          <p:cNvPicPr/>
          <p:nvPr/>
        </p:nvPicPr>
        <p:blipFill>
          <a:blip r:embed="rId2" cstate="print"/>
          <a:srcRect/>
          <a:stretch>
            <a:fillRect/>
          </a:stretch>
        </p:blipFill>
        <p:spPr bwMode="auto">
          <a:xfrm>
            <a:off x="5652121" y="3789040"/>
            <a:ext cx="3491880" cy="306896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404663"/>
          </a:xfrm>
        </p:spPr>
        <p:txBody>
          <a:bodyPr>
            <a:normAutofit fontScale="90000"/>
          </a:bodyPr>
          <a:lstStyle/>
          <a:p>
            <a:r>
              <a:rPr lang="ja-JP" altLang="ja-JP" sz="2000" b="1" dirty="0" smtClean="0"/>
              <a:t>６</a:t>
            </a:r>
            <a:r>
              <a:rPr lang="en-US" altLang="ja-JP" sz="2000" b="1" dirty="0" smtClean="0"/>
              <a:t>B</a:t>
            </a:r>
            <a:r>
              <a:rPr lang="ja-JP" altLang="ja-JP" sz="2000" b="1" dirty="0" err="1" smtClean="0"/>
              <a:t>．</a:t>
            </a:r>
            <a:r>
              <a:rPr lang="en-US" altLang="ja-JP" sz="2000" b="1" dirty="0" smtClean="0"/>
              <a:t>Full </a:t>
            </a:r>
            <a:r>
              <a:rPr lang="en-US" altLang="ja-JP" sz="2000" b="1" dirty="0" smtClean="0"/>
              <a:t>employment and Monetary </a:t>
            </a:r>
            <a:r>
              <a:rPr lang="en-US" altLang="ja-JP" sz="2000" b="1" dirty="0" smtClean="0"/>
              <a:t>Policy   </a:t>
            </a:r>
            <a:r>
              <a:rPr lang="ja-JP" altLang="ja-JP" sz="2000" b="1" dirty="0" smtClean="0"/>
              <a:t>完全</a:t>
            </a:r>
            <a:r>
              <a:rPr lang="ja-JP" altLang="ja-JP" sz="2000" b="1" dirty="0" smtClean="0"/>
              <a:t>雇用と金融政策</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lstStyle/>
          <a:p>
            <a:pPr>
              <a:buNone/>
            </a:pPr>
            <a:r>
              <a:rPr lang="en-US" altLang="ja-JP" sz="1800" dirty="0" smtClean="0"/>
              <a:t>New  </a:t>
            </a:r>
            <a:r>
              <a:rPr lang="en-US" altLang="ja-JP" sz="1800" dirty="0" smtClean="0"/>
              <a:t>quantity theory of money advocated by Friedman (New monetarism) ⇒ Increase in price</a:t>
            </a:r>
            <a:r>
              <a:rPr lang="en-US" altLang="ja-JP" sz="1800" i="1" dirty="0" smtClean="0"/>
              <a:t> P </a:t>
            </a:r>
            <a:r>
              <a:rPr lang="en-US" altLang="ja-JP" sz="1800" dirty="0" smtClean="0"/>
              <a:t>causes </a:t>
            </a:r>
            <a:r>
              <a:rPr lang="en-US" altLang="ja-JP" sz="1800" dirty="0" err="1" smtClean="0"/>
              <a:t>Pigouvian</a:t>
            </a:r>
            <a:r>
              <a:rPr lang="en-US" altLang="ja-JP" sz="1800" dirty="0" smtClean="0"/>
              <a:t> effect through reduction of real asset value, resulting in the second-round effect or ultimate effect</a:t>
            </a:r>
          </a:p>
          <a:p>
            <a:pPr>
              <a:buNone/>
            </a:pPr>
            <a:r>
              <a:rPr lang="en-US" altLang="ja-JP" sz="1800" dirty="0" err="1" smtClean="0"/>
              <a:t>Pigouvian</a:t>
            </a:r>
            <a:r>
              <a:rPr lang="en-US" altLang="ja-JP" sz="1800" dirty="0" smtClean="0"/>
              <a:t> effect = real balance effect, wealth effect</a:t>
            </a:r>
          </a:p>
          <a:p>
            <a:pPr>
              <a:buNone/>
            </a:pPr>
            <a:r>
              <a:rPr lang="en-US" altLang="ja-JP" sz="1800" dirty="0" smtClean="0"/>
              <a:t>Increase in price P ⇒ decreases real money supply </a:t>
            </a:r>
            <a:r>
              <a:rPr lang="en-US" altLang="ja-JP" sz="1800" i="1" dirty="0" smtClean="0"/>
              <a:t>M</a:t>
            </a:r>
            <a:r>
              <a:rPr lang="en-US" altLang="ja-JP" sz="1800" dirty="0" smtClean="0"/>
              <a:t>/</a:t>
            </a:r>
            <a:r>
              <a:rPr lang="en-US" altLang="ja-JP" sz="1800" i="1" dirty="0" smtClean="0"/>
              <a:t>P </a:t>
            </a:r>
            <a:r>
              <a:rPr lang="en-US" altLang="ja-JP" sz="1800" dirty="0" smtClean="0"/>
              <a:t>⇒ effect of returning </a:t>
            </a:r>
            <a:r>
              <a:rPr lang="en-US" altLang="ja-JP" sz="1800" i="1" dirty="0" smtClean="0"/>
              <a:t>LM</a:t>
            </a:r>
            <a:r>
              <a:rPr lang="en-US" altLang="ja-JP" sz="1800" dirty="0" smtClean="0"/>
              <a:t> curve from </a:t>
            </a:r>
            <a:r>
              <a:rPr lang="en-US" altLang="ja-JP" sz="1800" i="1" dirty="0" smtClean="0"/>
              <a:t>LM'</a:t>
            </a:r>
            <a:r>
              <a:rPr lang="en-US" altLang="ja-JP" sz="1800" dirty="0" smtClean="0"/>
              <a:t>⇒, return to full employment national income </a:t>
            </a:r>
            <a:r>
              <a:rPr lang="en-US" altLang="ja-JP" sz="1800" i="1" dirty="0" smtClean="0"/>
              <a:t>Y</a:t>
            </a:r>
            <a:r>
              <a:rPr lang="en-US" altLang="ja-JP" sz="1800" i="1" baseline="-25000" dirty="0" smtClean="0"/>
              <a:t>F</a:t>
            </a:r>
            <a:r>
              <a:rPr lang="en-US" altLang="ja-JP" sz="1800" dirty="0" smtClean="0"/>
              <a:t>, the equilibrium interest rate also returns from</a:t>
            </a:r>
            <a:r>
              <a:rPr lang="en-US" altLang="ja-JP" sz="1800" i="1" dirty="0" smtClean="0"/>
              <a:t> </a:t>
            </a:r>
            <a:r>
              <a:rPr lang="en-US" altLang="ja-JP" sz="1800" i="1" dirty="0" err="1" smtClean="0"/>
              <a:t>i</a:t>
            </a:r>
            <a:r>
              <a:rPr lang="en-US" altLang="ja-JP" sz="1800" i="1" dirty="0" smtClean="0"/>
              <a:t>' </a:t>
            </a:r>
            <a:r>
              <a:rPr lang="en-US" altLang="ja-JP" sz="1800" dirty="0" smtClean="0"/>
              <a:t>to </a:t>
            </a:r>
            <a:r>
              <a:rPr lang="en-US" altLang="ja-JP" sz="1800" i="1" dirty="0" err="1" smtClean="0"/>
              <a:t>i</a:t>
            </a:r>
            <a:r>
              <a:rPr lang="en-US" altLang="ja-JP" sz="1800" i="1" dirty="0" smtClean="0"/>
              <a:t> </a:t>
            </a:r>
            <a:r>
              <a:rPr lang="en-US" altLang="ja-JP" sz="1800" dirty="0" smtClean="0"/>
              <a:t>and recover the equilibrium point </a:t>
            </a:r>
            <a:r>
              <a:rPr lang="en-US" altLang="ja-JP" sz="1800" i="1" dirty="0" smtClean="0"/>
              <a:t>E.</a:t>
            </a:r>
            <a:r>
              <a:rPr lang="en-US" altLang="ja-JP" sz="1800" dirty="0" smtClean="0"/>
              <a:t> </a:t>
            </a:r>
          </a:p>
          <a:p>
            <a:pPr>
              <a:buNone/>
            </a:pPr>
            <a:r>
              <a:rPr lang="en-US" altLang="ja-JP" sz="1800" dirty="0" smtClean="0"/>
              <a:t>∴ Increase in nominal income (</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en-US" altLang="ja-JP" sz="1800" dirty="0" smtClean="0"/>
              <a:t>) turns into inflation gap, prices rise,</a:t>
            </a:r>
          </a:p>
          <a:p>
            <a:pPr>
              <a:buNone/>
            </a:pPr>
            <a:r>
              <a:rPr lang="en-US" altLang="ja-JP" sz="1800" dirty="0" smtClean="0"/>
              <a:t>⇒ In full employment, money is neutral to the real economy, monetary policy has no effect.</a:t>
            </a:r>
            <a:r>
              <a:rPr lang="ja-JP" altLang="en-US" sz="1800" dirty="0" smtClean="0"/>
              <a:t>　</a:t>
            </a:r>
            <a:r>
              <a:rPr lang="en-US" altLang="ja-JP" sz="1800" dirty="0" smtClean="0"/>
              <a:t>Increase in the amount of money simply raises the price </a:t>
            </a:r>
            <a:r>
              <a:rPr lang="en-US" altLang="ja-JP" sz="1800" i="1" dirty="0" smtClean="0"/>
              <a:t>P</a:t>
            </a:r>
            <a:r>
              <a:rPr lang="en-US" altLang="ja-JP" sz="1800" dirty="0" smtClean="0"/>
              <a:t>.</a:t>
            </a:r>
          </a:p>
          <a:p>
            <a:r>
              <a:rPr lang="ja-JP" altLang="ja-JP" sz="1800" dirty="0" smtClean="0"/>
              <a:t>フリードマンなどの新貨幣数量説（ニューマネタリズム）⇒物価</a:t>
            </a:r>
            <a:r>
              <a:rPr lang="en-US" altLang="ja-JP" sz="1800" i="1" dirty="0" smtClean="0"/>
              <a:t>P</a:t>
            </a:r>
            <a:r>
              <a:rPr lang="ja-JP" altLang="ja-JP" sz="1800" dirty="0" smtClean="0"/>
              <a:t>の上昇が実質資産価値の減少を通じて</a:t>
            </a:r>
            <a:r>
              <a:rPr lang="ja-JP" altLang="ja-JP" sz="1800" b="1" dirty="0" smtClean="0"/>
              <a:t>ピグウ効果</a:t>
            </a:r>
            <a:r>
              <a:rPr lang="ja-JP" altLang="ja-JP" sz="1800" dirty="0" smtClean="0"/>
              <a:t>（</a:t>
            </a:r>
            <a:r>
              <a:rPr lang="en-US" altLang="ja-JP" sz="1800" dirty="0" err="1" smtClean="0"/>
              <a:t>Pigouvian</a:t>
            </a:r>
            <a:r>
              <a:rPr lang="en-US" altLang="ja-JP" sz="1800" dirty="0" smtClean="0"/>
              <a:t> effect</a:t>
            </a:r>
            <a:r>
              <a:rPr lang="ja-JP" altLang="ja-JP" sz="1800" dirty="0" smtClean="0"/>
              <a:t>）を生じ</a:t>
            </a:r>
            <a:r>
              <a:rPr lang="ja-JP" altLang="ja-JP" sz="1800" b="1" dirty="0" smtClean="0"/>
              <a:t>二次的効果</a:t>
            </a:r>
            <a:r>
              <a:rPr lang="ja-JP" altLang="ja-JP" sz="1800" dirty="0" smtClean="0"/>
              <a:t>（</a:t>
            </a:r>
            <a:r>
              <a:rPr lang="en-US" altLang="ja-JP" sz="1800" dirty="0" smtClean="0"/>
              <a:t>second-round effect</a:t>
            </a:r>
            <a:r>
              <a:rPr lang="ja-JP" altLang="ja-JP" sz="1800" dirty="0" smtClean="0"/>
              <a:t>）ないし</a:t>
            </a:r>
            <a:r>
              <a:rPr lang="ja-JP" altLang="ja-JP" sz="1800" b="1" dirty="0" smtClean="0"/>
              <a:t>究極的効果</a:t>
            </a:r>
            <a:r>
              <a:rPr lang="ja-JP" altLang="ja-JP" sz="1800" dirty="0" smtClean="0"/>
              <a:t>（</a:t>
            </a:r>
            <a:r>
              <a:rPr lang="en-US" altLang="ja-JP" sz="1800" dirty="0" smtClean="0"/>
              <a:t>ultimate effect</a:t>
            </a:r>
            <a:r>
              <a:rPr lang="ja-JP" altLang="ja-JP" sz="1800" dirty="0" smtClean="0"/>
              <a:t>）</a:t>
            </a:r>
          </a:p>
          <a:p>
            <a:r>
              <a:rPr lang="ja-JP" altLang="ja-JP" sz="1800" dirty="0" smtClean="0"/>
              <a:t>ピグウ効果＝</a:t>
            </a:r>
            <a:r>
              <a:rPr lang="ja-JP" altLang="ja-JP" sz="1800" b="1" dirty="0" smtClean="0"/>
              <a:t>実質残高効果</a:t>
            </a:r>
            <a:r>
              <a:rPr lang="ja-JP" altLang="ja-JP" sz="1800" dirty="0" smtClean="0"/>
              <a:t>（</a:t>
            </a:r>
            <a:r>
              <a:rPr lang="en-US" altLang="ja-JP" sz="1800" dirty="0" smtClean="0"/>
              <a:t>real balance effect</a:t>
            </a:r>
            <a:r>
              <a:rPr lang="ja-JP" altLang="ja-JP" sz="1800" dirty="0" smtClean="0"/>
              <a:t>）、</a:t>
            </a:r>
            <a:r>
              <a:rPr lang="ja-JP" altLang="ja-JP" sz="1800" b="1" dirty="0" smtClean="0"/>
              <a:t>資産効果</a:t>
            </a:r>
            <a:r>
              <a:rPr lang="ja-JP" altLang="ja-JP" sz="1800" dirty="0" smtClean="0"/>
              <a:t>（</a:t>
            </a:r>
            <a:r>
              <a:rPr lang="en-US" altLang="ja-JP" sz="1800" dirty="0" smtClean="0"/>
              <a:t>wealth effect</a:t>
            </a:r>
            <a:r>
              <a:rPr lang="ja-JP" altLang="ja-JP" sz="1800" dirty="0" smtClean="0"/>
              <a:t>）</a:t>
            </a:r>
          </a:p>
          <a:p>
            <a:r>
              <a:rPr lang="ja-JP" altLang="ja-JP" sz="1800" dirty="0" smtClean="0"/>
              <a:t>物価</a:t>
            </a:r>
            <a:r>
              <a:rPr lang="en-US" altLang="ja-JP" sz="1800" i="1" dirty="0" smtClean="0"/>
              <a:t>P</a:t>
            </a:r>
            <a:r>
              <a:rPr lang="ja-JP" altLang="ja-JP" sz="1800" dirty="0" smtClean="0"/>
              <a:t>の上昇⇒実質貨幣供給量</a:t>
            </a:r>
            <a:r>
              <a:rPr lang="en-US" altLang="ja-JP" sz="1800" i="1" dirty="0" smtClean="0"/>
              <a:t>M</a:t>
            </a:r>
            <a:r>
              <a:rPr lang="en-US" altLang="ja-JP" sz="1800" dirty="0" smtClean="0"/>
              <a:t>/</a:t>
            </a:r>
            <a:r>
              <a:rPr lang="en-US" altLang="ja-JP" sz="1800" i="1" dirty="0" smtClean="0"/>
              <a:t>P</a:t>
            </a:r>
            <a:r>
              <a:rPr lang="ja-JP" altLang="ja-JP" sz="1800" dirty="0" smtClean="0"/>
              <a:t>を減少⇒</a:t>
            </a:r>
            <a:r>
              <a:rPr lang="en-US" altLang="ja-JP" sz="1800" i="1" dirty="0" smtClean="0"/>
              <a:t>LM</a:t>
            </a:r>
            <a:r>
              <a:rPr lang="ja-JP" altLang="ja-JP" sz="1800" dirty="0" smtClean="0"/>
              <a:t>曲線を</a:t>
            </a:r>
            <a:r>
              <a:rPr lang="en-US" altLang="ja-JP" sz="1800" i="1" dirty="0" smtClean="0"/>
              <a:t>LM</a:t>
            </a:r>
            <a:r>
              <a:rPr lang="en-US" altLang="ja-JP" sz="1800" dirty="0" smtClean="0"/>
              <a:t>’</a:t>
            </a:r>
            <a:r>
              <a:rPr lang="ja-JP" altLang="ja-JP" sz="1800" dirty="0" smtClean="0"/>
              <a:t>から元へ戻す効果⇒、完全雇用国民所得</a:t>
            </a:r>
            <a:r>
              <a:rPr lang="en-US" altLang="ja-JP" sz="1800" i="1" dirty="0" smtClean="0"/>
              <a:t>Y</a:t>
            </a:r>
            <a:r>
              <a:rPr lang="en-US" altLang="ja-JP" sz="1800" i="1" baseline="-25000" dirty="0" smtClean="0"/>
              <a:t>F</a:t>
            </a:r>
            <a:r>
              <a:rPr lang="ja-JP" altLang="ja-JP" sz="1800" dirty="0" err="1" smtClean="0"/>
              <a:t>まで</a:t>
            </a:r>
            <a:r>
              <a:rPr lang="ja-JP" altLang="ja-JP" sz="1800" dirty="0" smtClean="0"/>
              <a:t>戻し、均衡利子率も</a:t>
            </a:r>
            <a:r>
              <a:rPr lang="en-US" altLang="ja-JP" sz="1800" i="1" dirty="0" err="1" smtClean="0"/>
              <a:t>i</a:t>
            </a:r>
            <a:r>
              <a:rPr lang="en-US" altLang="ja-JP" sz="1800" dirty="0" smtClean="0"/>
              <a:t>’</a:t>
            </a:r>
            <a:r>
              <a:rPr lang="ja-JP" altLang="ja-JP" sz="1800" dirty="0" smtClean="0"/>
              <a:t>から</a:t>
            </a:r>
            <a:r>
              <a:rPr lang="en-US" altLang="ja-JP" sz="1800" i="1" dirty="0" err="1" smtClean="0"/>
              <a:t>i</a:t>
            </a:r>
            <a:r>
              <a:rPr lang="ja-JP" altLang="ja-JP" sz="1800" dirty="0" smtClean="0"/>
              <a:t>に戻り、均衡点</a:t>
            </a:r>
            <a:r>
              <a:rPr lang="en-US" altLang="ja-JP" sz="1800" i="1" dirty="0" smtClean="0"/>
              <a:t>E</a:t>
            </a:r>
            <a:r>
              <a:rPr lang="ja-JP" altLang="ja-JP" sz="1800" dirty="0" smtClean="0"/>
              <a:t>を回復</a:t>
            </a:r>
          </a:p>
          <a:p>
            <a:r>
              <a:rPr lang="ja-JP" altLang="ja-JP" sz="1800" dirty="0" smtClean="0"/>
              <a:t>∴名目所得の増加分</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Y</a:t>
            </a:r>
            <a:r>
              <a:rPr lang="en-US" altLang="ja-JP" sz="1800" i="1" baseline="-25000" dirty="0" smtClean="0"/>
              <a:t>F</a:t>
            </a:r>
            <a:r>
              <a:rPr lang="en-US" altLang="ja-JP" sz="1800" dirty="0" smtClean="0"/>
              <a:t>)</a:t>
            </a:r>
            <a:r>
              <a:rPr lang="ja-JP" altLang="en-US" sz="1800" dirty="0" smtClean="0"/>
              <a:t>は</a:t>
            </a:r>
            <a:r>
              <a:rPr lang="ja-JP" altLang="ja-JP" sz="1800" dirty="0" smtClean="0"/>
              <a:t>インフレギャップ、物価上昇に転化、</a:t>
            </a:r>
          </a:p>
          <a:p>
            <a:r>
              <a:rPr lang="ja-JP" altLang="ja-JP" sz="1800" dirty="0" smtClean="0"/>
              <a:t>⇒完全雇用では、貨幣は実体経済に対して中立、金融政策は効果を持たない。</a:t>
            </a:r>
          </a:p>
          <a:p>
            <a:r>
              <a:rPr lang="ja-JP" altLang="ja-JP" sz="1800" dirty="0" smtClean="0"/>
              <a:t>貨幣量の増加は単に物価</a:t>
            </a:r>
            <a:r>
              <a:rPr lang="en-US" altLang="ja-JP" sz="1800" i="1" dirty="0" smtClean="0"/>
              <a:t>P</a:t>
            </a:r>
            <a:r>
              <a:rPr lang="ja-JP" altLang="ja-JP" sz="1800" dirty="0" smtClean="0"/>
              <a:t>を上昇。</a:t>
            </a:r>
            <a:endParaRPr lang="en-US" altLang="ja-JP" sz="1800" dirty="0" smtClean="0"/>
          </a:p>
          <a:p>
            <a:pPr>
              <a:buNone/>
            </a:pPr>
            <a:endParaRPr lang="ja-JP" altLang="ja-JP"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404663"/>
          </a:xfrm>
        </p:spPr>
        <p:txBody>
          <a:bodyPr>
            <a:normAutofit fontScale="90000"/>
          </a:bodyPr>
          <a:lstStyle/>
          <a:p>
            <a:r>
              <a:rPr lang="ja-JP" altLang="ja-JP" sz="2000" b="1" dirty="0" smtClean="0"/>
              <a:t>６</a:t>
            </a:r>
            <a:r>
              <a:rPr lang="en-US" altLang="ja-JP" sz="2000" b="1" dirty="0" smtClean="0"/>
              <a:t>C</a:t>
            </a:r>
            <a:r>
              <a:rPr lang="ja-JP" altLang="ja-JP" sz="2000" b="1" dirty="0" err="1" smtClean="0"/>
              <a:t>．</a:t>
            </a:r>
            <a:r>
              <a:rPr lang="en-US" altLang="ja-JP" sz="2000" b="1" dirty="0" smtClean="0"/>
              <a:t>Full </a:t>
            </a:r>
            <a:r>
              <a:rPr lang="en-US" altLang="ja-JP" sz="2000" b="1" dirty="0" smtClean="0"/>
              <a:t>employment and Monetary </a:t>
            </a:r>
            <a:r>
              <a:rPr lang="en-US" altLang="ja-JP" sz="2000" b="1" dirty="0" smtClean="0"/>
              <a:t>Policy  </a:t>
            </a:r>
            <a:r>
              <a:rPr lang="ja-JP" altLang="ja-JP" sz="2000" b="1" dirty="0" smtClean="0"/>
              <a:t>完全</a:t>
            </a:r>
            <a:r>
              <a:rPr lang="ja-JP" altLang="ja-JP" sz="2000" b="1" dirty="0" smtClean="0"/>
              <a:t>雇用と金融政策</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normAutofit fontScale="92500" lnSpcReduction="10000"/>
          </a:bodyPr>
          <a:lstStyle/>
          <a:p>
            <a:pPr>
              <a:buNone/>
            </a:pPr>
            <a:r>
              <a:rPr lang="en-US" altLang="ja-JP" sz="2100" dirty="0" smtClean="0"/>
              <a:t>(</a:t>
            </a:r>
            <a:r>
              <a:rPr lang="en-US" altLang="ja-JP" sz="2100" dirty="0" smtClean="0"/>
              <a:t>2) </a:t>
            </a:r>
            <a:r>
              <a:rPr lang="en-US" altLang="ja-JP" sz="2100" b="1" dirty="0" smtClean="0"/>
              <a:t>Tight monetary policy</a:t>
            </a:r>
          </a:p>
          <a:p>
            <a:pPr>
              <a:buNone/>
            </a:pPr>
            <a:r>
              <a:rPr lang="en-US" altLang="ja-JP" sz="2100" dirty="0" smtClean="0"/>
              <a:t>Tight monetary policy in full employment ⇒ deceases the money supply </a:t>
            </a:r>
            <a:r>
              <a:rPr lang="en-US" altLang="ja-JP" sz="2100" i="1" dirty="0" smtClean="0"/>
              <a:t>M</a:t>
            </a:r>
            <a:r>
              <a:rPr lang="en-US" altLang="ja-JP" sz="2100" dirty="0" smtClean="0"/>
              <a:t>, shifts the </a:t>
            </a:r>
            <a:r>
              <a:rPr lang="en-US" altLang="ja-JP" sz="2100" i="1" dirty="0" smtClean="0"/>
              <a:t>LM</a:t>
            </a:r>
            <a:r>
              <a:rPr lang="en-US" altLang="ja-JP" sz="2100" dirty="0" smtClean="0"/>
              <a:t> curve left to </a:t>
            </a:r>
            <a:r>
              <a:rPr lang="en-US" altLang="ja-JP" sz="2100" i="1" dirty="0" smtClean="0"/>
              <a:t>LM</a:t>
            </a:r>
            <a:r>
              <a:rPr lang="en-US" altLang="ja-JP" sz="2100" dirty="0" smtClean="0"/>
              <a:t>“</a:t>
            </a:r>
            <a:r>
              <a:rPr lang="en-US" altLang="ja-JP" sz="2100" i="1" dirty="0" smtClean="0"/>
              <a:t> </a:t>
            </a:r>
            <a:r>
              <a:rPr lang="en-US" altLang="ja-JP" sz="2100" dirty="0" smtClean="0"/>
              <a:t>in Figure of 16-6; raises interest rate </a:t>
            </a:r>
            <a:r>
              <a:rPr lang="en-US" altLang="ja-JP" sz="2100" i="1" dirty="0" err="1" smtClean="0"/>
              <a:t>i</a:t>
            </a:r>
            <a:r>
              <a:rPr lang="en-US" altLang="ja-JP" sz="2100" dirty="0" smtClean="0"/>
              <a:t> to </a:t>
            </a:r>
            <a:r>
              <a:rPr lang="en-US" altLang="ja-JP" sz="2100" i="1" dirty="0" err="1" smtClean="0"/>
              <a:t>i</a:t>
            </a:r>
            <a:r>
              <a:rPr lang="en-US" altLang="ja-JP" sz="2100" i="1" dirty="0" smtClean="0"/>
              <a:t>”, </a:t>
            </a:r>
            <a:r>
              <a:rPr lang="en-US" altLang="ja-JP" sz="2100" dirty="0" smtClean="0"/>
              <a:t>decreases equilibrium income Y to Y”,</a:t>
            </a:r>
            <a:r>
              <a:rPr lang="ja-JP" altLang="en-US" sz="2100" dirty="0" smtClean="0"/>
              <a:t>⇒　</a:t>
            </a:r>
            <a:r>
              <a:rPr lang="en-US" altLang="ja-JP" sz="2100" dirty="0" smtClean="0"/>
              <a:t>under-employment equilibrium E”. Price P is rigid in under-employment.</a:t>
            </a:r>
            <a:r>
              <a:rPr lang="ja-JP" altLang="en-US" sz="2100" dirty="0" smtClean="0"/>
              <a:t>⇒</a:t>
            </a:r>
            <a:r>
              <a:rPr lang="en-US" altLang="ja-JP" sz="2100" dirty="0" smtClean="0"/>
              <a:t> Tight monetary policy has an effect in the neighborhood of full employment …</a:t>
            </a:r>
            <a:r>
              <a:rPr lang="en-US" altLang="ja-JP" sz="2100" b="1" dirty="0" smtClean="0"/>
              <a:t>Keynesian first-round effect</a:t>
            </a:r>
            <a:r>
              <a:rPr lang="en-US" altLang="ja-JP" sz="2100" dirty="0" smtClean="0"/>
              <a:t>.</a:t>
            </a:r>
          </a:p>
          <a:p>
            <a:pPr>
              <a:buNone/>
            </a:pPr>
            <a:r>
              <a:rPr lang="en-US" altLang="ja-JP" sz="2100" b="1" dirty="0" smtClean="0"/>
              <a:t>New monetarist </a:t>
            </a:r>
            <a:r>
              <a:rPr lang="en-US" altLang="ja-JP" sz="2100" dirty="0" smtClean="0"/>
              <a:t>⇒ recession lowers the price </a:t>
            </a:r>
            <a:r>
              <a:rPr lang="en-US" altLang="ja-JP" sz="2100" i="1" dirty="0" smtClean="0"/>
              <a:t>P</a:t>
            </a:r>
            <a:r>
              <a:rPr lang="en-US" altLang="ja-JP" sz="2100" dirty="0" smtClean="0"/>
              <a:t>, the real balance of money increases, </a:t>
            </a:r>
            <a:r>
              <a:rPr lang="en-US" altLang="ja-JP" sz="2100" b="1" dirty="0" err="1" smtClean="0"/>
              <a:t>Pigouvian</a:t>
            </a:r>
            <a:r>
              <a:rPr lang="en-US" altLang="ja-JP" sz="2100" b="1" dirty="0" smtClean="0"/>
              <a:t> effect </a:t>
            </a:r>
            <a:r>
              <a:rPr lang="en-US" altLang="ja-JP" sz="2100" dirty="0" smtClean="0"/>
              <a:t>shifts the </a:t>
            </a:r>
            <a:r>
              <a:rPr lang="en-US" altLang="ja-JP" sz="2100" i="1" dirty="0" smtClean="0"/>
              <a:t>LM</a:t>
            </a:r>
            <a:r>
              <a:rPr lang="en-US" altLang="ja-JP" sz="2100" dirty="0" smtClean="0"/>
              <a:t> curve right to </a:t>
            </a:r>
            <a:r>
              <a:rPr lang="en-US" altLang="ja-JP" sz="2100" i="1" dirty="0" smtClean="0"/>
              <a:t>LM”</a:t>
            </a:r>
            <a:r>
              <a:rPr lang="en-US" altLang="ja-JP" sz="2100" dirty="0" smtClean="0"/>
              <a:t>.</a:t>
            </a:r>
            <a:r>
              <a:rPr lang="ja-JP" altLang="en-US" sz="2100" dirty="0" smtClean="0"/>
              <a:t>⇒</a:t>
            </a:r>
            <a:r>
              <a:rPr lang="en-US" altLang="ja-JP" sz="2100" b="1" dirty="0" smtClean="0"/>
              <a:t>the second round effect or ultimate effect </a:t>
            </a:r>
            <a:r>
              <a:rPr lang="en-US" altLang="ja-JP" sz="2100" dirty="0" smtClean="0"/>
              <a:t>restores real income </a:t>
            </a:r>
            <a:r>
              <a:rPr lang="en-US" altLang="ja-JP" sz="2100" i="1" dirty="0" smtClean="0"/>
              <a:t>Y/P</a:t>
            </a:r>
            <a:r>
              <a:rPr lang="en-US" altLang="ja-JP" sz="2100" dirty="0" smtClean="0"/>
              <a:t>, real rate of interest </a:t>
            </a:r>
            <a:r>
              <a:rPr lang="en-US" altLang="ja-JP" sz="2100" i="1" dirty="0" err="1" smtClean="0"/>
              <a:t>i</a:t>
            </a:r>
            <a:r>
              <a:rPr lang="en-US" altLang="ja-JP" sz="2100" i="1" dirty="0" smtClean="0"/>
              <a:t>/P</a:t>
            </a:r>
            <a:r>
              <a:rPr lang="en-US" altLang="ja-JP" sz="2100" dirty="0" smtClean="0"/>
              <a:t> and recovers full employment equilibrium </a:t>
            </a:r>
            <a:r>
              <a:rPr lang="en-US" altLang="ja-JP" sz="2100" i="1" dirty="0" smtClean="0"/>
              <a:t>E</a:t>
            </a:r>
            <a:r>
              <a:rPr lang="en-US" altLang="ja-JP" sz="2100" dirty="0" smtClean="0"/>
              <a:t> </a:t>
            </a:r>
            <a:r>
              <a:rPr lang="ja-JP" altLang="en-US" sz="2100" dirty="0" smtClean="0"/>
              <a:t>⇒</a:t>
            </a:r>
            <a:r>
              <a:rPr lang="en-US" altLang="ja-JP" sz="2100" dirty="0" smtClean="0"/>
              <a:t>A decease in the money supply lowers the price </a:t>
            </a:r>
            <a:r>
              <a:rPr lang="en-US" altLang="ja-JP" sz="2100" i="1" dirty="0" smtClean="0"/>
              <a:t>P</a:t>
            </a:r>
            <a:r>
              <a:rPr lang="en-US" altLang="ja-JP" sz="2100" dirty="0" smtClean="0"/>
              <a:t> only, and does not influence real economy</a:t>
            </a:r>
            <a:r>
              <a:rPr lang="ja-JP" altLang="en-US" sz="2100" dirty="0" smtClean="0"/>
              <a:t>⇒</a:t>
            </a:r>
            <a:r>
              <a:rPr lang="en-US" altLang="ja-JP" sz="2100" b="1" dirty="0" smtClean="0"/>
              <a:t>money is neutral </a:t>
            </a:r>
            <a:r>
              <a:rPr lang="en-US" altLang="ja-JP" sz="2100" dirty="0" smtClean="0"/>
              <a:t>to real economy, and monetary policy has no effect on real economy</a:t>
            </a:r>
            <a:r>
              <a:rPr lang="en-US" altLang="ja-JP" sz="2100" dirty="0" smtClean="0"/>
              <a:t>.</a:t>
            </a:r>
          </a:p>
          <a:p>
            <a:r>
              <a:rPr lang="ja-JP" altLang="ja-JP" sz="1900" b="1" dirty="0" smtClean="0"/>
              <a:t>（</a:t>
            </a:r>
            <a:r>
              <a:rPr lang="en-US" altLang="ja-JP" sz="1900" b="1" dirty="0" smtClean="0"/>
              <a:t>2</a:t>
            </a:r>
            <a:r>
              <a:rPr lang="ja-JP" altLang="ja-JP" sz="1900" b="1" dirty="0" smtClean="0"/>
              <a:t>）金融</a:t>
            </a:r>
            <a:r>
              <a:rPr lang="ja-JP" altLang="en-US" sz="1900" b="1" dirty="0" smtClean="0"/>
              <a:t>引き締め</a:t>
            </a:r>
            <a:r>
              <a:rPr lang="ja-JP" altLang="ja-JP" sz="1900" b="1" dirty="0" smtClean="0"/>
              <a:t>政策</a:t>
            </a:r>
            <a:endParaRPr lang="ja-JP" altLang="ja-JP" sz="1900" dirty="0" smtClean="0"/>
          </a:p>
          <a:p>
            <a:r>
              <a:rPr lang="ja-JP" altLang="ja-JP" sz="1900" dirty="0" smtClean="0"/>
              <a:t>完全雇用で金融引き締め⇒貨幣供給量</a:t>
            </a:r>
            <a:r>
              <a:rPr lang="en-US" altLang="ja-JP" sz="1900" i="1" dirty="0" smtClean="0"/>
              <a:t>M</a:t>
            </a:r>
            <a:r>
              <a:rPr lang="ja-JP" altLang="ja-JP" sz="1900" dirty="0" smtClean="0"/>
              <a:t>を減少、</a:t>
            </a:r>
            <a:r>
              <a:rPr lang="en-US" altLang="ja-JP" sz="1900" dirty="0" smtClean="0"/>
              <a:t>16-6</a:t>
            </a:r>
            <a:r>
              <a:rPr lang="ja-JP" altLang="ja-JP" sz="1900" dirty="0" smtClean="0"/>
              <a:t>図で</a:t>
            </a:r>
            <a:r>
              <a:rPr lang="en-US" altLang="ja-JP" sz="1900" i="1" dirty="0" smtClean="0"/>
              <a:t>LM</a:t>
            </a:r>
            <a:r>
              <a:rPr lang="ja-JP" altLang="ja-JP" sz="1900" dirty="0" smtClean="0"/>
              <a:t>曲線は</a:t>
            </a:r>
            <a:r>
              <a:rPr lang="en-US" altLang="ja-JP" sz="1900" i="1" dirty="0" smtClean="0"/>
              <a:t>LM</a:t>
            </a:r>
            <a:r>
              <a:rPr lang="en-US" altLang="ja-JP" sz="1900" dirty="0" smtClean="0"/>
              <a:t>”</a:t>
            </a:r>
            <a:r>
              <a:rPr lang="ja-JP" altLang="ja-JP" sz="1900" dirty="0" err="1" smtClean="0"/>
              <a:t>へと</a:t>
            </a:r>
            <a:r>
              <a:rPr lang="ja-JP" altLang="ja-JP" sz="1900" dirty="0" smtClean="0"/>
              <a:t>左方シフト、均衡利子率は</a:t>
            </a:r>
            <a:r>
              <a:rPr lang="en-US" altLang="ja-JP" sz="1900" i="1" dirty="0" err="1" smtClean="0"/>
              <a:t>i</a:t>
            </a:r>
            <a:r>
              <a:rPr lang="ja-JP" altLang="ja-JP" sz="1900" dirty="0" smtClean="0"/>
              <a:t>から</a:t>
            </a:r>
            <a:r>
              <a:rPr lang="en-US" altLang="ja-JP" sz="1900" i="1" dirty="0" err="1" smtClean="0"/>
              <a:t>i</a:t>
            </a:r>
            <a:r>
              <a:rPr lang="en-US" altLang="ja-JP" sz="1900" dirty="0" smtClean="0"/>
              <a:t>”</a:t>
            </a:r>
            <a:r>
              <a:rPr lang="ja-JP" altLang="ja-JP" sz="1900" dirty="0" smtClean="0"/>
              <a:t>へ上昇、均衡所得は</a:t>
            </a:r>
            <a:r>
              <a:rPr lang="en-US" altLang="ja-JP" sz="1900" i="1" dirty="0" smtClean="0"/>
              <a:t>Y</a:t>
            </a:r>
            <a:r>
              <a:rPr lang="ja-JP" altLang="ja-JP" sz="1900" dirty="0" smtClean="0"/>
              <a:t>から</a:t>
            </a:r>
            <a:r>
              <a:rPr lang="en-US" altLang="ja-JP" sz="1900" i="1" dirty="0" smtClean="0"/>
              <a:t>Y</a:t>
            </a:r>
            <a:r>
              <a:rPr lang="en-US" altLang="ja-JP" sz="1900" dirty="0" smtClean="0"/>
              <a:t>”</a:t>
            </a:r>
            <a:r>
              <a:rPr lang="ja-JP" altLang="ja-JP" sz="1900" dirty="0" err="1" smtClean="0"/>
              <a:t>へと</a:t>
            </a:r>
            <a:r>
              <a:rPr lang="ja-JP" altLang="ja-JP" sz="1900" dirty="0" smtClean="0"/>
              <a:t>減、</a:t>
            </a:r>
            <a:r>
              <a:rPr lang="ja-JP" altLang="en-US" sz="1900" dirty="0" smtClean="0"/>
              <a:t>⇒</a:t>
            </a:r>
            <a:r>
              <a:rPr lang="ja-JP" altLang="ja-JP" sz="1900" dirty="0" smtClean="0"/>
              <a:t>不完全雇用均衡</a:t>
            </a:r>
            <a:r>
              <a:rPr lang="en-US" altLang="ja-JP" sz="1900" i="1" dirty="0" smtClean="0"/>
              <a:t>E</a:t>
            </a:r>
            <a:r>
              <a:rPr lang="en-US" altLang="ja-JP" sz="1900" dirty="0" smtClean="0"/>
              <a:t>”</a:t>
            </a:r>
            <a:r>
              <a:rPr lang="ja-JP" altLang="ja-JP" sz="1900" dirty="0" err="1" smtClean="0"/>
              <a:t>。</a:t>
            </a:r>
            <a:r>
              <a:rPr lang="ja-JP" altLang="ja-JP" sz="1900" dirty="0" smtClean="0"/>
              <a:t>物価</a:t>
            </a:r>
            <a:r>
              <a:rPr lang="en-US" altLang="ja-JP" sz="1900" i="1" dirty="0" smtClean="0"/>
              <a:t>P</a:t>
            </a:r>
            <a:r>
              <a:rPr lang="ja-JP" altLang="ja-JP" sz="1900" dirty="0" smtClean="0"/>
              <a:t>は完全雇用未満の状態では下方硬直性。⇒金融引き締め政策は、完全雇用近傍でも効果を持つ……</a:t>
            </a:r>
            <a:r>
              <a:rPr lang="ja-JP" altLang="ja-JP" sz="1900" b="1" dirty="0" smtClean="0"/>
              <a:t>ケインジアンの一次的効果</a:t>
            </a:r>
          </a:p>
          <a:p>
            <a:r>
              <a:rPr lang="ja-JP" altLang="ja-JP" sz="1900" b="1" dirty="0" smtClean="0"/>
              <a:t>ニューマネタリスト</a:t>
            </a:r>
            <a:r>
              <a:rPr lang="ja-JP" altLang="ja-JP" sz="1900" dirty="0" smtClean="0"/>
              <a:t>⇒景気が後退すると物価</a:t>
            </a:r>
            <a:r>
              <a:rPr lang="en-US" altLang="ja-JP" sz="1900" i="1" dirty="0" smtClean="0"/>
              <a:t>P</a:t>
            </a:r>
            <a:r>
              <a:rPr lang="ja-JP" altLang="ja-JP" sz="1900" dirty="0" smtClean="0"/>
              <a:t>が下落、実質貨幣残高</a:t>
            </a:r>
            <a:r>
              <a:rPr lang="en-US" altLang="ja-JP" sz="1900" i="1" dirty="0" smtClean="0"/>
              <a:t>M</a:t>
            </a:r>
            <a:r>
              <a:rPr lang="en-US" altLang="ja-JP" sz="1900" dirty="0" smtClean="0"/>
              <a:t>/</a:t>
            </a:r>
            <a:r>
              <a:rPr lang="en-US" altLang="ja-JP" sz="1900" i="1" dirty="0" smtClean="0"/>
              <a:t>P</a:t>
            </a:r>
            <a:r>
              <a:rPr lang="ja-JP" altLang="ja-JP" sz="1900" dirty="0" smtClean="0"/>
              <a:t>は増加、</a:t>
            </a:r>
            <a:r>
              <a:rPr lang="ja-JP" altLang="ja-JP" sz="1900" b="1" dirty="0" smtClean="0"/>
              <a:t>ピグウ効果</a:t>
            </a:r>
            <a:r>
              <a:rPr lang="ja-JP" altLang="ja-JP" sz="1900" dirty="0" smtClean="0"/>
              <a:t>で</a:t>
            </a:r>
            <a:r>
              <a:rPr lang="en-US" altLang="ja-JP" sz="1900" i="1" dirty="0" smtClean="0"/>
              <a:t>LM</a:t>
            </a:r>
            <a:r>
              <a:rPr lang="ja-JP" altLang="ja-JP" sz="1900" dirty="0" smtClean="0"/>
              <a:t>曲線は</a:t>
            </a:r>
            <a:r>
              <a:rPr lang="en-US" altLang="ja-JP" sz="1900" i="1" dirty="0" smtClean="0"/>
              <a:t>LM</a:t>
            </a:r>
            <a:r>
              <a:rPr lang="en-US" altLang="ja-JP" sz="1900" dirty="0" smtClean="0"/>
              <a:t>”</a:t>
            </a:r>
            <a:r>
              <a:rPr lang="ja-JP" altLang="ja-JP" sz="1900" dirty="0" smtClean="0"/>
              <a:t>から</a:t>
            </a:r>
            <a:r>
              <a:rPr lang="en-US" altLang="ja-JP" sz="1900" i="1" dirty="0" smtClean="0"/>
              <a:t>LM</a:t>
            </a:r>
            <a:r>
              <a:rPr lang="ja-JP" altLang="ja-JP" sz="1900" dirty="0" err="1" smtClean="0"/>
              <a:t>へと</a:t>
            </a:r>
            <a:r>
              <a:rPr lang="ja-JP" altLang="ja-JP" sz="1900" dirty="0" smtClean="0"/>
              <a:t>右方シフト⇒</a:t>
            </a:r>
            <a:r>
              <a:rPr lang="ja-JP" altLang="ja-JP" sz="1900" b="1" dirty="0" smtClean="0"/>
              <a:t>二次的効果、究極的効果</a:t>
            </a:r>
            <a:r>
              <a:rPr lang="ja-JP" altLang="ja-JP" sz="1900" dirty="0" smtClean="0"/>
              <a:t>では実質所得も実質利子率も元に戻り、完全雇用均衡</a:t>
            </a:r>
            <a:r>
              <a:rPr lang="en-US" altLang="ja-JP" sz="1900" i="1" dirty="0" smtClean="0"/>
              <a:t>E</a:t>
            </a:r>
            <a:r>
              <a:rPr lang="ja-JP" altLang="ja-JP" sz="1900" dirty="0" smtClean="0"/>
              <a:t>点が回復。⇒貨幣量</a:t>
            </a:r>
            <a:r>
              <a:rPr lang="en-US" altLang="ja-JP" sz="1900" i="1" dirty="0" smtClean="0"/>
              <a:t>M</a:t>
            </a:r>
            <a:r>
              <a:rPr lang="ja-JP" altLang="ja-JP" sz="1900" dirty="0" smtClean="0"/>
              <a:t>の減少は物価</a:t>
            </a:r>
            <a:r>
              <a:rPr lang="en-US" altLang="ja-JP" sz="1900" i="1" dirty="0" smtClean="0"/>
              <a:t>P</a:t>
            </a:r>
            <a:r>
              <a:rPr lang="ja-JP" altLang="ja-JP" sz="1900" dirty="0" smtClean="0"/>
              <a:t>のみを下落、実体経済には影響しない⇒</a:t>
            </a:r>
            <a:r>
              <a:rPr lang="ja-JP" altLang="ja-JP" sz="1900" b="1" dirty="0" smtClean="0"/>
              <a:t>貨幣は中立</a:t>
            </a:r>
            <a:r>
              <a:rPr lang="ja-JP" altLang="ja-JP" sz="1900" dirty="0" smtClean="0"/>
              <a:t>、金融政策は効果を持たない。</a:t>
            </a:r>
          </a:p>
          <a:p>
            <a:pPr>
              <a:buNone/>
            </a:pPr>
            <a:endParaRPr lang="en-US" altLang="ja-JP" sz="21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404663"/>
          </a:xfrm>
        </p:spPr>
        <p:txBody>
          <a:bodyPr>
            <a:normAutofit fontScale="90000"/>
          </a:bodyPr>
          <a:lstStyle/>
          <a:p>
            <a:r>
              <a:rPr lang="ja-JP" altLang="ja-JP" sz="2000" b="1" dirty="0" smtClean="0"/>
              <a:t>６</a:t>
            </a:r>
            <a:r>
              <a:rPr lang="en-US" altLang="ja-JP" sz="2000" b="1" dirty="0" smtClean="0"/>
              <a:t>D</a:t>
            </a:r>
            <a:r>
              <a:rPr lang="ja-JP" altLang="ja-JP" sz="2000" b="1" dirty="0" err="1" smtClean="0"/>
              <a:t>．</a:t>
            </a:r>
            <a:r>
              <a:rPr lang="en-US" altLang="ja-JP" sz="2000" b="1" dirty="0" smtClean="0"/>
              <a:t>Full </a:t>
            </a:r>
            <a:r>
              <a:rPr lang="en-US" altLang="ja-JP" sz="2000" b="1" dirty="0" smtClean="0"/>
              <a:t>employment and Monetary </a:t>
            </a:r>
            <a:r>
              <a:rPr lang="en-US" altLang="ja-JP" sz="2000" b="1" dirty="0" smtClean="0"/>
              <a:t>Policy   </a:t>
            </a:r>
            <a:r>
              <a:rPr lang="ja-JP" altLang="ja-JP" sz="2000" b="1" dirty="0" smtClean="0"/>
              <a:t>完全</a:t>
            </a:r>
            <a:r>
              <a:rPr lang="ja-JP" altLang="ja-JP" sz="2000" b="1" dirty="0" smtClean="0"/>
              <a:t>雇用と金融政策</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normAutofit/>
          </a:bodyPr>
          <a:lstStyle/>
          <a:p>
            <a:pPr>
              <a:buNone/>
            </a:pPr>
            <a:r>
              <a:rPr lang="en-US" altLang="ja-JP" sz="2100" b="1" dirty="0" smtClean="0"/>
              <a:t>Ultra </a:t>
            </a:r>
            <a:r>
              <a:rPr lang="en-US" altLang="ja-JP" sz="2100" b="1" dirty="0" smtClean="0"/>
              <a:t>Keynesian </a:t>
            </a:r>
            <a:r>
              <a:rPr lang="ja-JP" altLang="en-US" sz="2100" dirty="0" smtClean="0"/>
              <a:t>⇒</a:t>
            </a:r>
            <a:r>
              <a:rPr lang="en-US" altLang="ja-JP" sz="2100" dirty="0" smtClean="0"/>
              <a:t>approves </a:t>
            </a:r>
            <a:r>
              <a:rPr lang="en-US" altLang="ja-JP" sz="2100" b="1" dirty="0" smtClean="0"/>
              <a:t>perfect upward flexibility of the price P in full employment and perfect downward rigidity of the price P in under-employment.</a:t>
            </a:r>
          </a:p>
          <a:p>
            <a:pPr>
              <a:buNone/>
            </a:pPr>
            <a:r>
              <a:rPr lang="en-US" altLang="ja-JP" sz="2100" b="1" dirty="0" smtClean="0"/>
              <a:t>Ultra monetarist </a:t>
            </a:r>
            <a:r>
              <a:rPr lang="ja-JP" altLang="en-US" sz="2100" dirty="0" smtClean="0"/>
              <a:t>⇒</a:t>
            </a:r>
            <a:r>
              <a:rPr lang="en-US" altLang="ja-JP" sz="2100" dirty="0" smtClean="0"/>
              <a:t> approves </a:t>
            </a:r>
            <a:r>
              <a:rPr lang="en-US" altLang="ja-JP" sz="2100" b="1" dirty="0" smtClean="0"/>
              <a:t>perfect upward and downward flexibility of the price P </a:t>
            </a:r>
            <a:r>
              <a:rPr lang="en-US" altLang="ja-JP" sz="2100" dirty="0" smtClean="0"/>
              <a:t>in both full employment and under-employment.</a:t>
            </a:r>
          </a:p>
          <a:p>
            <a:pPr>
              <a:buNone/>
            </a:pPr>
            <a:r>
              <a:rPr lang="en-US" altLang="ja-JP" sz="2100" dirty="0" smtClean="0"/>
              <a:t>⇒ In the actual economy, 100% of elasticity of prices </a:t>
            </a:r>
            <a:r>
              <a:rPr lang="en-US" altLang="ja-JP" sz="2100" i="1" dirty="0" smtClean="0"/>
              <a:t>P</a:t>
            </a:r>
            <a:r>
              <a:rPr lang="en-US" altLang="ja-JP" sz="2100" dirty="0" smtClean="0"/>
              <a:t> is not complete, and 100% of downward rigidity of prices </a:t>
            </a:r>
            <a:r>
              <a:rPr lang="en-US" altLang="ja-JP" sz="2100" i="1" dirty="0" smtClean="0"/>
              <a:t>P</a:t>
            </a:r>
            <a:r>
              <a:rPr lang="en-US" altLang="ja-JP" sz="2100" dirty="0" smtClean="0"/>
              <a:t> is not complete, as well. </a:t>
            </a:r>
          </a:p>
          <a:p>
            <a:pPr>
              <a:buNone/>
            </a:pPr>
            <a:r>
              <a:rPr lang="en-US" altLang="ja-JP" sz="2100" dirty="0" smtClean="0"/>
              <a:t>⇒ It is not a theory but positive analysis that determines truth</a:t>
            </a:r>
            <a:r>
              <a:rPr lang="en-US" altLang="ja-JP" sz="2100" dirty="0" smtClean="0"/>
              <a:t>.</a:t>
            </a:r>
          </a:p>
          <a:p>
            <a:r>
              <a:rPr lang="ja-JP" altLang="ja-JP" sz="1800" b="1" dirty="0" smtClean="0"/>
              <a:t>ウルトラ・ケインジアン</a:t>
            </a:r>
            <a:r>
              <a:rPr lang="ja-JP" altLang="ja-JP" sz="1800" dirty="0" smtClean="0"/>
              <a:t>（</a:t>
            </a:r>
            <a:r>
              <a:rPr lang="en-US" altLang="ja-JP" sz="1800" dirty="0" smtClean="0"/>
              <a:t>ultra Keynesian</a:t>
            </a:r>
            <a:r>
              <a:rPr lang="ja-JP" altLang="ja-JP" sz="1800" dirty="0" smtClean="0"/>
              <a:t>）⇒完全雇用以上の状態では物価</a:t>
            </a:r>
            <a:r>
              <a:rPr lang="en-US" altLang="ja-JP" sz="1800" i="1" dirty="0" smtClean="0"/>
              <a:t>P</a:t>
            </a:r>
            <a:r>
              <a:rPr lang="ja-JP" altLang="ja-JP" sz="1800" dirty="0" smtClean="0"/>
              <a:t>の完全な上方伸縮性を認め、完全雇用未満の状態では物価</a:t>
            </a:r>
            <a:r>
              <a:rPr lang="en-US" altLang="ja-JP" sz="1800" i="1" dirty="0" smtClean="0"/>
              <a:t>P</a:t>
            </a:r>
            <a:r>
              <a:rPr lang="ja-JP" altLang="ja-JP" sz="1800" dirty="0" smtClean="0"/>
              <a:t>の完全な下方硬直性</a:t>
            </a:r>
          </a:p>
          <a:p>
            <a:r>
              <a:rPr lang="ja-JP" altLang="ja-JP" sz="1800" b="1" dirty="0" smtClean="0"/>
              <a:t>ウルトラ・マネタリスト</a:t>
            </a:r>
            <a:r>
              <a:rPr lang="ja-JP" altLang="ja-JP" sz="1800" dirty="0" smtClean="0"/>
              <a:t>（</a:t>
            </a:r>
            <a:r>
              <a:rPr lang="en-US" altLang="ja-JP" sz="1800" dirty="0" smtClean="0"/>
              <a:t>ultra monetarist</a:t>
            </a:r>
            <a:r>
              <a:rPr lang="ja-JP" altLang="ja-JP" sz="1800" dirty="0" smtClean="0"/>
              <a:t>）⇒</a:t>
            </a:r>
            <a:r>
              <a:rPr lang="ja-JP" altLang="en-US" sz="1800" dirty="0" smtClean="0"/>
              <a:t>完全雇用でも不完全雇用でも</a:t>
            </a:r>
            <a:r>
              <a:rPr lang="ja-JP" altLang="ja-JP" sz="1800" dirty="0" smtClean="0"/>
              <a:t>上方にも下方にも物価</a:t>
            </a:r>
            <a:r>
              <a:rPr lang="en-US" altLang="ja-JP" sz="1800" i="1" dirty="0" smtClean="0"/>
              <a:t>P</a:t>
            </a:r>
            <a:r>
              <a:rPr lang="ja-JP" altLang="ja-JP" sz="1800" dirty="0" smtClean="0"/>
              <a:t>の完全な伸縮性を認める。</a:t>
            </a:r>
          </a:p>
          <a:p>
            <a:r>
              <a:rPr lang="ja-JP" altLang="ja-JP" sz="1800" dirty="0" smtClean="0"/>
              <a:t>⇒現実経済では物価の伸縮性が</a:t>
            </a:r>
            <a:r>
              <a:rPr lang="en-US" altLang="ja-JP" sz="1800" dirty="0" smtClean="0"/>
              <a:t>100%</a:t>
            </a:r>
            <a:r>
              <a:rPr lang="ja-JP" altLang="ja-JP" sz="1800" dirty="0" smtClean="0"/>
              <a:t>完全であることはなく、物価</a:t>
            </a:r>
            <a:r>
              <a:rPr lang="en-US" altLang="ja-JP" sz="1800" i="1" dirty="0" smtClean="0"/>
              <a:t>P</a:t>
            </a:r>
            <a:r>
              <a:rPr lang="ja-JP" altLang="ja-JP" sz="1800" dirty="0" smtClean="0"/>
              <a:t>の下方硬直性が</a:t>
            </a:r>
            <a:r>
              <a:rPr lang="en-US" altLang="ja-JP" sz="1800" dirty="0" smtClean="0"/>
              <a:t>100</a:t>
            </a:r>
            <a:r>
              <a:rPr lang="ja-JP" altLang="ja-JP" sz="1800" dirty="0" smtClean="0"/>
              <a:t>％完全であることもない</a:t>
            </a:r>
            <a:endParaRPr lang="en-US" altLang="ja-JP" sz="1800" dirty="0" smtClean="0"/>
          </a:p>
          <a:p>
            <a:r>
              <a:rPr lang="ja-JP" altLang="ja-JP" sz="1800" dirty="0" smtClean="0"/>
              <a:t>⇒真実は、理論ではなく実証分析が決める</a:t>
            </a:r>
            <a:endParaRPr lang="en-US" altLang="ja-JP" sz="1800" dirty="0" smtClean="0"/>
          </a:p>
          <a:p>
            <a:pPr>
              <a:buNone/>
            </a:pPr>
            <a:endParaRPr lang="ja-JP" altLang="ja-JP"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116632"/>
            <a:ext cx="9144000" cy="6741368"/>
          </a:xfrm>
        </p:spPr>
        <p:txBody>
          <a:bodyPr>
            <a:normAutofit fontScale="92500" lnSpcReduction="10000"/>
          </a:bodyPr>
          <a:lstStyle/>
          <a:p>
            <a:pPr>
              <a:buNone/>
            </a:pPr>
            <a:r>
              <a:rPr lang="en-US" altLang="ja-JP" sz="1800" b="1" dirty="0" smtClean="0"/>
              <a:t>Partial </a:t>
            </a:r>
            <a:r>
              <a:rPr lang="en-US" altLang="ja-JP" sz="1800" b="1" dirty="0" smtClean="0"/>
              <a:t>equilibrium analysis </a:t>
            </a:r>
            <a:r>
              <a:rPr lang="en-US" altLang="ja-JP" sz="1800" dirty="0" smtClean="0"/>
              <a:t>advocated by Marshall= To analyze how equilibrium national income and equilibrium price level are determined at the equilibrium of product  (goods) market, and how equilibrium money and equilibrium interest rate are determined at the equilibrium of money market, respectively.</a:t>
            </a:r>
          </a:p>
          <a:p>
            <a:pPr>
              <a:buNone/>
            </a:pPr>
            <a:r>
              <a:rPr lang="en-US" altLang="ja-JP" sz="1800" b="1" dirty="0" smtClean="0"/>
              <a:t>Simultaneous equilibrium analysis </a:t>
            </a:r>
            <a:r>
              <a:rPr lang="en-US" altLang="ja-JP" sz="1800" dirty="0" smtClean="0"/>
              <a:t>advocated by Hicks=To analyze how equilibrium in the goods market is determined by I(investment)=S(savings) curve, and how equilibrium in the money market is determined by L=M curve, and how simultaneous equilibrium in both markets is achieved at the intersection of IS curve and LM curve.</a:t>
            </a:r>
          </a:p>
          <a:p>
            <a:pPr>
              <a:buNone/>
            </a:pPr>
            <a:r>
              <a:rPr lang="en-US" altLang="ja-JP" sz="1800" dirty="0" smtClean="0"/>
              <a:t>      To analyze effects of monetary and fiscal policies  in </a:t>
            </a:r>
            <a:r>
              <a:rPr lang="en-US" altLang="ja-JP" sz="1800" b="1" dirty="0" smtClean="0"/>
              <a:t>three cases of full employment, under-employment and depression.</a:t>
            </a:r>
          </a:p>
          <a:p>
            <a:pPr>
              <a:buNone/>
            </a:pPr>
            <a:r>
              <a:rPr lang="en-US" altLang="ja-JP" sz="1800" b="1" dirty="0" smtClean="0"/>
              <a:t>General equilibrium analysis</a:t>
            </a:r>
            <a:r>
              <a:rPr lang="en-US" altLang="ja-JP" sz="1800" dirty="0" smtClean="0"/>
              <a:t> advocated by </a:t>
            </a:r>
            <a:r>
              <a:rPr lang="en-US" altLang="ja-JP" sz="1800" dirty="0" err="1" smtClean="0"/>
              <a:t>Walras</a:t>
            </a:r>
            <a:r>
              <a:rPr lang="en-US" altLang="ja-JP" sz="1800" dirty="0" smtClean="0"/>
              <a:t>= To analyze how general equilibrium is achieved in ​​all macro market interrelationships such as goods, labor, securities and money markets at the same time.  </a:t>
            </a:r>
            <a:r>
              <a:rPr lang="ja-JP" altLang="en-US" sz="1800" dirty="0" smtClean="0"/>
              <a:t>⇒</a:t>
            </a:r>
            <a:r>
              <a:rPr lang="en-US" altLang="ja-JP" sz="1800" dirty="0" smtClean="0"/>
              <a:t> simultaneous equilibrium analysis plays a role of a bridge to it</a:t>
            </a:r>
            <a:r>
              <a:rPr lang="en-US" altLang="ja-JP" sz="1800" dirty="0" smtClean="0"/>
              <a:t>.</a:t>
            </a:r>
          </a:p>
          <a:p>
            <a:r>
              <a:rPr lang="ja-JP" altLang="ja-JP" sz="1800" b="1" dirty="0" smtClean="0"/>
              <a:t>部分均衡分析</a:t>
            </a:r>
            <a:r>
              <a:rPr lang="ja-JP" altLang="ja-JP" sz="1800" dirty="0" smtClean="0"/>
              <a:t>（</a:t>
            </a:r>
            <a:r>
              <a:rPr lang="en-US" altLang="ja-JP" sz="1800" dirty="0" smtClean="0"/>
              <a:t>partial equilibrium analysis</a:t>
            </a:r>
            <a:r>
              <a:rPr lang="ja-JP" altLang="ja-JP" sz="1800" dirty="0" smtClean="0"/>
              <a:t>）マーシャル＝生産物市場（財市場）の均衡に</a:t>
            </a:r>
            <a:r>
              <a:rPr lang="ja-JP" altLang="ja-JP" sz="1800" dirty="0" smtClean="0">
                <a:latin typeface="+mj-ea"/>
                <a:ea typeface="+mj-ea"/>
              </a:rPr>
              <a:t>より均衡国民所得や均衡物価水準がどのように決定されるかを分析、貨幣市場の均衡により均衡貨幣量や均衡利子率がどのように決まるかを分析</a:t>
            </a:r>
          </a:p>
          <a:p>
            <a:r>
              <a:rPr lang="ja-JP" altLang="ja-JP" sz="1800" b="1" dirty="0" smtClean="0">
                <a:latin typeface="+mj-ea"/>
                <a:ea typeface="+mj-ea"/>
              </a:rPr>
              <a:t>同時均衡分析</a:t>
            </a:r>
            <a:r>
              <a:rPr lang="ja-JP" altLang="ja-JP" sz="1800" dirty="0" smtClean="0">
                <a:latin typeface="+mj-ea"/>
                <a:ea typeface="+mj-ea"/>
              </a:rPr>
              <a:t>（</a:t>
            </a:r>
            <a:r>
              <a:rPr lang="en-US" altLang="ja-JP" sz="1800" dirty="0" smtClean="0">
                <a:latin typeface="+mj-ea"/>
                <a:ea typeface="+mj-ea"/>
              </a:rPr>
              <a:t>simultaneous equilibrium analysis</a:t>
            </a:r>
            <a:r>
              <a:rPr lang="ja-JP" altLang="ja-JP" sz="1800" dirty="0" smtClean="0">
                <a:latin typeface="+mj-ea"/>
                <a:ea typeface="+mj-ea"/>
              </a:rPr>
              <a:t>）＝生産物市場の均衡は投資</a:t>
            </a:r>
            <a:r>
              <a:rPr lang="en-US" altLang="ja-JP" sz="1800" i="1" dirty="0" smtClean="0">
                <a:latin typeface="+mj-ea"/>
                <a:ea typeface="+mj-ea"/>
              </a:rPr>
              <a:t>I</a:t>
            </a:r>
            <a:r>
              <a:rPr lang="ja-JP" altLang="ja-JP" sz="1800" dirty="0" smtClean="0">
                <a:latin typeface="+mj-ea"/>
                <a:ea typeface="+mj-ea"/>
              </a:rPr>
              <a:t>＝貯蓄</a:t>
            </a:r>
            <a:r>
              <a:rPr lang="en-US" altLang="ja-JP" sz="1800" i="1" dirty="0" smtClean="0">
                <a:latin typeface="+mj-ea"/>
                <a:ea typeface="+mj-ea"/>
              </a:rPr>
              <a:t>S</a:t>
            </a:r>
            <a:r>
              <a:rPr lang="ja-JP" altLang="ja-JP" sz="1800" dirty="0" smtClean="0">
                <a:latin typeface="+mj-ea"/>
                <a:ea typeface="+mj-ea"/>
              </a:rPr>
              <a:t>により</a:t>
            </a:r>
            <a:r>
              <a:rPr lang="en-US" altLang="ja-JP" sz="1800" i="1" dirty="0" smtClean="0">
                <a:latin typeface="+mj-ea"/>
                <a:ea typeface="+mj-ea"/>
              </a:rPr>
              <a:t>IS</a:t>
            </a:r>
            <a:r>
              <a:rPr lang="ja-JP" altLang="ja-JP" sz="1800" dirty="0" smtClean="0">
                <a:latin typeface="+mj-ea"/>
                <a:ea typeface="+mj-ea"/>
              </a:rPr>
              <a:t>曲線、貨幣市場の均衡は貨幣需要</a:t>
            </a:r>
            <a:r>
              <a:rPr lang="en-US" altLang="ja-JP" sz="1800" i="1" dirty="0" smtClean="0">
                <a:latin typeface="+mj-ea"/>
                <a:ea typeface="+mj-ea"/>
              </a:rPr>
              <a:t>L</a:t>
            </a:r>
            <a:r>
              <a:rPr lang="ja-JP" altLang="ja-JP" sz="1800" dirty="0" smtClean="0">
                <a:latin typeface="+mj-ea"/>
                <a:ea typeface="+mj-ea"/>
              </a:rPr>
              <a:t>＝貨幣供給</a:t>
            </a:r>
            <a:r>
              <a:rPr lang="en-US" altLang="ja-JP" sz="1800" i="1" dirty="0" smtClean="0">
                <a:latin typeface="+mj-ea"/>
                <a:ea typeface="+mj-ea"/>
              </a:rPr>
              <a:t>M</a:t>
            </a:r>
            <a:r>
              <a:rPr lang="ja-JP" altLang="ja-JP" sz="1800" dirty="0" smtClean="0">
                <a:latin typeface="+mj-ea"/>
                <a:ea typeface="+mj-ea"/>
              </a:rPr>
              <a:t>により</a:t>
            </a:r>
            <a:r>
              <a:rPr lang="en-US" altLang="ja-JP" sz="1800" i="1" dirty="0" smtClean="0">
                <a:latin typeface="+mj-ea"/>
                <a:ea typeface="+mj-ea"/>
              </a:rPr>
              <a:t>LM</a:t>
            </a:r>
            <a:r>
              <a:rPr lang="ja-JP" altLang="ja-JP" sz="1800" dirty="0" smtClean="0">
                <a:latin typeface="+mj-ea"/>
                <a:ea typeface="+mj-ea"/>
              </a:rPr>
              <a:t>曲線。よって両市場の同時均衡は</a:t>
            </a:r>
            <a:r>
              <a:rPr lang="en-US" altLang="ja-JP" sz="1800" i="1" dirty="0" smtClean="0">
                <a:latin typeface="+mj-ea"/>
                <a:ea typeface="+mj-ea"/>
              </a:rPr>
              <a:t>IS</a:t>
            </a:r>
            <a:r>
              <a:rPr lang="ja-JP" altLang="ja-JP" sz="1800" dirty="0" smtClean="0">
                <a:latin typeface="+mj-ea"/>
                <a:ea typeface="+mj-ea"/>
              </a:rPr>
              <a:t>曲線と</a:t>
            </a:r>
            <a:r>
              <a:rPr lang="en-US" altLang="ja-JP" sz="1800" i="1" dirty="0" smtClean="0">
                <a:latin typeface="+mj-ea"/>
                <a:ea typeface="+mj-ea"/>
              </a:rPr>
              <a:t>LM</a:t>
            </a:r>
            <a:r>
              <a:rPr lang="ja-JP" altLang="ja-JP" sz="1800" dirty="0" smtClean="0">
                <a:latin typeface="+mj-ea"/>
                <a:ea typeface="+mj-ea"/>
              </a:rPr>
              <a:t>曲線の交点で達成。</a:t>
            </a:r>
          </a:p>
          <a:p>
            <a:r>
              <a:rPr lang="ja-JP" altLang="ja-JP" sz="1800" dirty="0" smtClean="0">
                <a:latin typeface="+mj-ea"/>
                <a:ea typeface="+mj-ea"/>
              </a:rPr>
              <a:t>⇒ヒックスにより考案され、</a:t>
            </a:r>
            <a:r>
              <a:rPr lang="en-US" altLang="ja-JP" sz="1800" b="1" i="1" dirty="0" smtClean="0">
                <a:latin typeface="+mj-ea"/>
                <a:ea typeface="+mj-ea"/>
              </a:rPr>
              <a:t>IS</a:t>
            </a:r>
            <a:r>
              <a:rPr lang="ja-JP" altLang="ja-JP" sz="1800" b="1" dirty="0" smtClean="0">
                <a:latin typeface="+mj-ea"/>
                <a:ea typeface="+mj-ea"/>
              </a:rPr>
              <a:t>＝</a:t>
            </a:r>
            <a:r>
              <a:rPr lang="en-US" altLang="ja-JP" sz="1800" b="1" i="1" dirty="0" smtClean="0">
                <a:latin typeface="+mj-ea"/>
                <a:ea typeface="+mj-ea"/>
              </a:rPr>
              <a:t>LM</a:t>
            </a:r>
            <a:r>
              <a:rPr lang="ja-JP" altLang="ja-JP" sz="1800" b="1" dirty="0" smtClean="0">
                <a:latin typeface="+mj-ea"/>
                <a:ea typeface="+mj-ea"/>
              </a:rPr>
              <a:t>分析</a:t>
            </a:r>
            <a:r>
              <a:rPr lang="ja-JP" altLang="ja-JP" sz="1800" dirty="0" smtClean="0">
                <a:latin typeface="+mj-ea"/>
                <a:ea typeface="+mj-ea"/>
              </a:rPr>
              <a:t>（</a:t>
            </a:r>
            <a:r>
              <a:rPr lang="en-US" altLang="ja-JP" sz="1800" i="1" dirty="0" smtClean="0">
                <a:latin typeface="+mj-ea"/>
                <a:ea typeface="+mj-ea"/>
              </a:rPr>
              <a:t>IS</a:t>
            </a:r>
            <a:r>
              <a:rPr lang="ja-JP" altLang="ja-JP" sz="1800" dirty="0" smtClean="0">
                <a:latin typeface="+mj-ea"/>
                <a:ea typeface="+mj-ea"/>
              </a:rPr>
              <a:t>＝</a:t>
            </a:r>
            <a:r>
              <a:rPr lang="en-US" altLang="ja-JP" sz="1800" i="1" dirty="0" smtClean="0">
                <a:latin typeface="+mj-ea"/>
                <a:ea typeface="+mj-ea"/>
              </a:rPr>
              <a:t>LM</a:t>
            </a:r>
            <a:r>
              <a:rPr lang="en-US" altLang="ja-JP" sz="1800" dirty="0" smtClean="0">
                <a:latin typeface="+mj-ea"/>
                <a:ea typeface="+mj-ea"/>
              </a:rPr>
              <a:t> analysis</a:t>
            </a:r>
            <a:r>
              <a:rPr lang="ja-JP" altLang="ja-JP" sz="1800" dirty="0" smtClean="0">
                <a:latin typeface="+mj-ea"/>
                <a:ea typeface="+mj-ea"/>
              </a:rPr>
              <a:t>）</a:t>
            </a:r>
          </a:p>
          <a:p>
            <a:r>
              <a:rPr lang="ja-JP" altLang="ja-JP" sz="1800" dirty="0" smtClean="0">
                <a:latin typeface="+mj-ea"/>
                <a:ea typeface="+mj-ea"/>
              </a:rPr>
              <a:t>金融政策や財政政策の効果を</a:t>
            </a:r>
            <a:r>
              <a:rPr lang="ja-JP" altLang="ja-JP" sz="1800" b="1" dirty="0" smtClean="0">
                <a:latin typeface="+mj-ea"/>
                <a:ea typeface="+mj-ea"/>
              </a:rPr>
              <a:t>完全雇用、不況、不完全雇用の</a:t>
            </a:r>
            <a:r>
              <a:rPr lang="en-US" altLang="ja-JP" sz="1800" b="1" dirty="0" smtClean="0">
                <a:latin typeface="+mj-ea"/>
                <a:ea typeface="+mj-ea"/>
              </a:rPr>
              <a:t>3</a:t>
            </a:r>
            <a:r>
              <a:rPr lang="ja-JP" altLang="ja-JP" sz="1800" b="1" dirty="0" err="1" smtClean="0">
                <a:latin typeface="+mj-ea"/>
                <a:ea typeface="+mj-ea"/>
              </a:rPr>
              <a:t>つの</a:t>
            </a:r>
            <a:r>
              <a:rPr lang="ja-JP" altLang="ja-JP" sz="1800" b="1" dirty="0" smtClean="0">
                <a:latin typeface="+mj-ea"/>
                <a:ea typeface="+mj-ea"/>
              </a:rPr>
              <a:t>経済状態</a:t>
            </a:r>
            <a:r>
              <a:rPr lang="ja-JP" altLang="ja-JP" sz="1800" dirty="0" smtClean="0">
                <a:latin typeface="+mj-ea"/>
                <a:ea typeface="+mj-ea"/>
              </a:rPr>
              <a:t>に分けて究明。</a:t>
            </a:r>
          </a:p>
          <a:p>
            <a:r>
              <a:rPr lang="ja-JP" altLang="ja-JP" sz="1800" b="1" dirty="0" smtClean="0">
                <a:latin typeface="+mj-ea"/>
                <a:ea typeface="+mj-ea"/>
              </a:rPr>
              <a:t>一般均衡分析</a:t>
            </a:r>
            <a:r>
              <a:rPr lang="ja-JP" altLang="ja-JP" sz="1800" dirty="0" smtClean="0">
                <a:latin typeface="+mj-ea"/>
                <a:ea typeface="+mj-ea"/>
              </a:rPr>
              <a:t>（</a:t>
            </a:r>
            <a:r>
              <a:rPr lang="en-US" altLang="ja-JP" sz="1800" dirty="0" smtClean="0">
                <a:latin typeface="+mj-ea"/>
                <a:ea typeface="+mj-ea"/>
              </a:rPr>
              <a:t>general equilibrium analysis</a:t>
            </a:r>
            <a:r>
              <a:rPr lang="ja-JP" altLang="ja-JP" sz="1800" dirty="0" smtClean="0">
                <a:latin typeface="+mj-ea"/>
                <a:ea typeface="+mj-ea"/>
              </a:rPr>
              <a:t>）＝生産物市場や貨幣市場だけでなく債券市場や労働市場を含め、すべてのマクロ市場の相互連関の中で均衡値を得るかの分析、＝同時均衡分析はそれへの橋渡し</a:t>
            </a:r>
            <a:endParaRPr lang="en-US" altLang="ja-JP" sz="1800" dirty="0" smtClean="0">
              <a:latin typeface="+mj-ea"/>
              <a:ea typeface="+mj-ea"/>
            </a:endParaRPr>
          </a:p>
          <a:p>
            <a:pPr>
              <a:buNone/>
            </a:pPr>
            <a:endParaRPr lang="en-US" altLang="ja-JP" sz="1800" dirty="0" smtClean="0"/>
          </a:p>
          <a:p>
            <a:pPr>
              <a:buNone/>
            </a:pPr>
            <a:endParaRPr lang="ja-JP" altLang="ja-JP"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07504" y="1"/>
            <a:ext cx="8350696" cy="332655"/>
          </a:xfrm>
        </p:spPr>
        <p:txBody>
          <a:bodyPr>
            <a:normAutofit fontScale="90000"/>
          </a:bodyPr>
          <a:lstStyle/>
          <a:p>
            <a:r>
              <a:rPr lang="ja-JP" altLang="en-US" sz="2000" b="1" dirty="0" smtClean="0"/>
              <a:t>７</a:t>
            </a:r>
            <a:r>
              <a:rPr lang="ja-JP" altLang="ja-JP" sz="2000" b="1" dirty="0" smtClean="0"/>
              <a:t>．</a:t>
            </a:r>
            <a:r>
              <a:rPr lang="en-US" altLang="ja-JP" sz="2000" b="1" dirty="0" smtClean="0"/>
              <a:t>Full </a:t>
            </a:r>
            <a:r>
              <a:rPr lang="en-US" altLang="ja-JP" sz="2000" b="1" dirty="0" smtClean="0"/>
              <a:t>Employment and Fiscal </a:t>
            </a:r>
            <a:r>
              <a:rPr lang="en-US" altLang="ja-JP" sz="2000" b="1" dirty="0" smtClean="0"/>
              <a:t>Policy   </a:t>
            </a:r>
            <a:r>
              <a:rPr lang="ja-JP" altLang="ja-JP" sz="2000" b="1" dirty="0" smtClean="0"/>
              <a:t>完全</a:t>
            </a:r>
            <a:r>
              <a:rPr lang="ja-JP" altLang="ja-JP" sz="2000" b="1" dirty="0" smtClean="0"/>
              <a:t>雇用と財政政策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a:t>
            </a:r>
            <a:r>
              <a:rPr lang="en-US" altLang="ja-JP" sz="1800" dirty="0" smtClean="0"/>
              <a:t>1)  </a:t>
            </a:r>
            <a:r>
              <a:rPr lang="en-US" altLang="ja-JP" sz="1800" b="1" dirty="0" smtClean="0"/>
              <a:t>Active fiscal policy</a:t>
            </a:r>
          </a:p>
          <a:p>
            <a:pPr>
              <a:buNone/>
            </a:pPr>
            <a:r>
              <a:rPr lang="en-US" altLang="ja-JP" sz="1800" dirty="0" smtClean="0"/>
              <a:t>     State of full employment ⇒Active fiscal policy increases aggregate demand by  expanding fiscal expenditure </a:t>
            </a:r>
            <a:r>
              <a:rPr lang="en-US" altLang="ja-JP" sz="1800" i="1" dirty="0" smtClean="0"/>
              <a:t>G</a:t>
            </a:r>
            <a:r>
              <a:rPr lang="en-US" altLang="ja-JP" sz="1800" dirty="0" smtClean="0"/>
              <a:t> or reducing tax </a:t>
            </a:r>
            <a:r>
              <a:rPr lang="en-US" altLang="ja-JP" sz="1800" i="1" dirty="0" smtClean="0"/>
              <a:t>T</a:t>
            </a:r>
            <a:r>
              <a:rPr lang="en-US" altLang="ja-JP" sz="1800" dirty="0" smtClean="0"/>
              <a:t>⇒ </a:t>
            </a:r>
            <a:r>
              <a:rPr lang="en-US" altLang="ja-JP" sz="1800" i="1" dirty="0" smtClean="0"/>
              <a:t>IS </a:t>
            </a:r>
            <a:r>
              <a:rPr lang="en-US" altLang="ja-JP" sz="1800" dirty="0" smtClean="0"/>
              <a:t>curve shifts right from </a:t>
            </a:r>
            <a:r>
              <a:rPr lang="en-US" altLang="ja-JP" sz="1800" i="1" dirty="0" smtClean="0"/>
              <a:t>IS</a:t>
            </a:r>
            <a:r>
              <a:rPr lang="en-US" altLang="ja-JP" sz="1800" dirty="0" smtClean="0"/>
              <a:t> to </a:t>
            </a:r>
            <a:r>
              <a:rPr lang="en-US" altLang="ja-JP" sz="1800" i="1" dirty="0" smtClean="0"/>
              <a:t>IS</a:t>
            </a:r>
            <a:r>
              <a:rPr lang="en-US" altLang="ja-JP" sz="1800" dirty="0" smtClean="0"/>
              <a:t> ‘⇒ Real income never exceeds </a:t>
            </a:r>
            <a:r>
              <a:rPr lang="en-US" altLang="ja-JP" sz="1800" i="1" dirty="0" smtClean="0"/>
              <a:t>Y</a:t>
            </a:r>
            <a:r>
              <a:rPr lang="en-US" altLang="ja-JP" sz="1800" i="1" baseline="-25000" dirty="0" smtClean="0"/>
              <a:t>F</a:t>
            </a:r>
            <a:r>
              <a:rPr lang="en-US" altLang="ja-JP" sz="1800" dirty="0" smtClean="0"/>
              <a:t>. ⇒ Equilibrium income remains unchanged at </a:t>
            </a:r>
            <a:r>
              <a:rPr lang="en-US" altLang="ja-JP" sz="1800" i="1" dirty="0" smtClean="0"/>
              <a:t>Y</a:t>
            </a:r>
            <a:r>
              <a:rPr lang="en-US" altLang="ja-JP" sz="1800" i="1" baseline="-25000" dirty="0" smtClean="0"/>
              <a:t>F</a:t>
            </a:r>
            <a:r>
              <a:rPr lang="en-US" altLang="ja-JP" sz="1800" dirty="0" smtClean="0"/>
              <a:t> and the equilibrium interest rate shifts upward from </a:t>
            </a:r>
            <a:r>
              <a:rPr lang="en-US" altLang="ja-JP" sz="1800" i="1" dirty="0" err="1" smtClean="0"/>
              <a:t>i</a:t>
            </a:r>
            <a:r>
              <a:rPr lang="en-US" altLang="ja-JP" sz="1800" dirty="0" smtClean="0"/>
              <a:t> to </a:t>
            </a:r>
            <a:r>
              <a:rPr lang="en-US" altLang="ja-JP" sz="1800" i="1" dirty="0" err="1" smtClean="0"/>
              <a:t>i</a:t>
            </a:r>
            <a:r>
              <a:rPr lang="en-US" altLang="ja-JP" sz="1800" i="1" dirty="0" smtClean="0"/>
              <a:t>’</a:t>
            </a:r>
            <a:r>
              <a:rPr lang="en-US" altLang="ja-JP" sz="1800" dirty="0" smtClean="0"/>
              <a:t>⇒ Private investment </a:t>
            </a:r>
            <a:r>
              <a:rPr lang="en-US" altLang="ja-JP" sz="1800" i="1" dirty="0" smtClean="0"/>
              <a:t>I</a:t>
            </a:r>
            <a:r>
              <a:rPr lang="en-US" altLang="ja-JP" sz="1800" dirty="0" smtClean="0"/>
              <a:t> is decreased by </a:t>
            </a:r>
            <a:r>
              <a:rPr lang="en-US" altLang="ja-JP" sz="1800" i="1" dirty="0" smtClean="0"/>
              <a:t>ΔI </a:t>
            </a:r>
            <a:r>
              <a:rPr lang="en-US" altLang="ja-JP" sz="1800" dirty="0" smtClean="0"/>
              <a:t>⇒ Offset against </a:t>
            </a:r>
            <a:r>
              <a:rPr lang="en-US" altLang="ja-JP" sz="1800" i="1" dirty="0" smtClean="0"/>
              <a:t>ΔG </a:t>
            </a:r>
            <a:r>
              <a:rPr lang="en-US" altLang="ja-JP" sz="1800" dirty="0" smtClean="0"/>
              <a:t>of expansion of fiscal expenditure </a:t>
            </a:r>
            <a:r>
              <a:rPr lang="en-US" altLang="ja-JP" sz="1800" i="1" dirty="0" smtClean="0"/>
              <a:t>G</a:t>
            </a:r>
            <a:r>
              <a:rPr lang="en-US" altLang="ja-JP" sz="1800" dirty="0" smtClean="0"/>
              <a:t> ∴ National income remains unchanged at </a:t>
            </a:r>
            <a:r>
              <a:rPr lang="en-US" altLang="ja-JP" sz="1800" i="1" dirty="0" smtClean="0"/>
              <a:t>Y</a:t>
            </a:r>
            <a:r>
              <a:rPr lang="en-US" altLang="ja-JP" sz="1800" i="1" baseline="-25000" dirty="0" smtClean="0"/>
              <a:t>F</a:t>
            </a:r>
            <a:r>
              <a:rPr lang="en-US" altLang="ja-JP" sz="1800" dirty="0" smtClean="0"/>
              <a:t> </a:t>
            </a:r>
            <a:br>
              <a:rPr lang="en-US" altLang="ja-JP" sz="1800" dirty="0" smtClean="0"/>
            </a:br>
            <a:r>
              <a:rPr lang="en-US" altLang="ja-JP" sz="1800" i="1" dirty="0" smtClean="0"/>
              <a:t>     </a:t>
            </a:r>
            <a:r>
              <a:rPr lang="en-US" altLang="ja-JP" sz="1800" i="1" dirty="0" err="1" smtClean="0"/>
              <a:t>Y</a:t>
            </a:r>
            <a:r>
              <a:rPr lang="en-US" altLang="ja-JP" sz="1800" i="1" baseline="-25000" dirty="0" err="1" smtClean="0"/>
              <a:t>F</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i="1" baseline="-25000" dirty="0" smtClean="0"/>
              <a:t>F </a:t>
            </a:r>
            <a:r>
              <a:rPr lang="en-US" altLang="ja-JP" sz="1800" dirty="0" smtClean="0"/>
              <a:t/>
            </a:r>
            <a:br>
              <a:rPr lang="en-US" altLang="ja-JP" sz="1800" dirty="0" smtClean="0"/>
            </a:br>
            <a:r>
              <a:rPr lang="en-US" altLang="ja-JP" sz="1800" dirty="0" smtClean="0"/>
              <a:t>... Increase in fiscal expenditure ΔG crowd out private investment by ΔI </a:t>
            </a:r>
            <a:r>
              <a:rPr lang="ja-JP" altLang="en-US" sz="1800" dirty="0" smtClean="0"/>
              <a:t>＝</a:t>
            </a:r>
            <a:r>
              <a:rPr lang="en-US" altLang="ja-JP" sz="1800" dirty="0" smtClean="0"/>
              <a:t>crowding out effect</a:t>
            </a:r>
            <a:br>
              <a:rPr lang="en-US" altLang="ja-JP" sz="1800" dirty="0" smtClean="0"/>
            </a:br>
            <a:r>
              <a:rPr lang="en-US" altLang="ja-JP" sz="1800" dirty="0" smtClean="0"/>
              <a:t>... The classical theory is appropriate. Original function of public finance is resource allocation of  providing public goods  </a:t>
            </a:r>
            <a:r>
              <a:rPr lang="en-US" altLang="ja-JP" sz="1800" dirty="0" smtClean="0"/>
              <a:t>   </a:t>
            </a:r>
            <a:r>
              <a:rPr lang="en-US" altLang="ja-JP" sz="1800" dirty="0" smtClean="0"/>
              <a:t>Figure 16-7</a:t>
            </a:r>
            <a:r>
              <a:rPr lang="ja-JP" altLang="ja-JP" sz="1800" dirty="0" smtClean="0"/>
              <a:t>　</a:t>
            </a:r>
            <a:endParaRPr lang="en-US" altLang="ja-JP" sz="1800" dirty="0" smtClean="0"/>
          </a:p>
          <a:p>
            <a:r>
              <a:rPr lang="ja-JP" altLang="ja-JP" sz="1800" b="1" dirty="0" smtClean="0"/>
              <a:t>（１）積極財政政策</a:t>
            </a:r>
            <a:endParaRPr lang="ja-JP" altLang="ja-JP" sz="1800" dirty="0" smtClean="0"/>
          </a:p>
          <a:p>
            <a:r>
              <a:rPr lang="ja-JP" altLang="ja-JP" sz="1800" dirty="0" smtClean="0"/>
              <a:t>完全雇用の状態⇒財政支出</a:t>
            </a:r>
            <a:r>
              <a:rPr lang="en-US" altLang="ja-JP" sz="1800" i="1" dirty="0" smtClean="0"/>
              <a:t>G</a:t>
            </a:r>
            <a:r>
              <a:rPr lang="ja-JP" altLang="ja-JP" sz="1800" dirty="0" err="1" smtClean="0"/>
              <a:t>の拡</a:t>
            </a:r>
            <a:r>
              <a:rPr lang="ja-JP" altLang="ja-JP" sz="1800" dirty="0" smtClean="0"/>
              <a:t>大か減税で総需要を増やす</a:t>
            </a:r>
            <a:endParaRPr lang="en-US" altLang="ja-JP" sz="1800" dirty="0" smtClean="0"/>
          </a:p>
          <a:p>
            <a:r>
              <a:rPr lang="ja-JP" altLang="ja-JP" sz="1800" dirty="0" smtClean="0"/>
              <a:t>積極財政政策⇒</a:t>
            </a:r>
            <a:r>
              <a:rPr lang="en-US" altLang="ja-JP" sz="1800" i="1" dirty="0" smtClean="0"/>
              <a:t>IS</a:t>
            </a:r>
            <a:r>
              <a:rPr lang="ja-JP" altLang="ja-JP" sz="1800" dirty="0" smtClean="0"/>
              <a:t>曲線は</a:t>
            </a:r>
            <a:r>
              <a:rPr lang="en-US" altLang="ja-JP" sz="1800" i="1" dirty="0" smtClean="0"/>
              <a:t>IS</a:t>
            </a:r>
            <a:r>
              <a:rPr lang="ja-JP" altLang="ja-JP" sz="1800" dirty="0" smtClean="0"/>
              <a:t>から</a:t>
            </a:r>
            <a:r>
              <a:rPr lang="en-US" altLang="ja-JP" sz="1800" i="1" dirty="0" smtClean="0"/>
              <a:t>IS</a:t>
            </a:r>
            <a:r>
              <a:rPr lang="en-US" altLang="ja-JP" sz="1800" dirty="0" smtClean="0"/>
              <a:t>’</a:t>
            </a:r>
            <a:r>
              <a:rPr lang="ja-JP" altLang="ja-JP" sz="1800" dirty="0" err="1" smtClean="0"/>
              <a:t>へと</a:t>
            </a:r>
            <a:r>
              <a:rPr lang="ja-JP" altLang="ja-JP" sz="1800" dirty="0" smtClean="0"/>
              <a:t>右方シフト⇒実質所得</a:t>
            </a:r>
            <a:endParaRPr lang="en-US" altLang="ja-JP" sz="1800" dirty="0" smtClean="0"/>
          </a:p>
          <a:p>
            <a:r>
              <a:rPr lang="ja-JP" altLang="ja-JP" sz="1800" dirty="0" smtClean="0"/>
              <a:t>が</a:t>
            </a:r>
            <a:r>
              <a:rPr lang="en-US" altLang="ja-JP" sz="1800" i="1" dirty="0" smtClean="0"/>
              <a:t>Y</a:t>
            </a:r>
            <a:r>
              <a:rPr lang="en-US" altLang="ja-JP" sz="1800" i="1" baseline="-25000" dirty="0" smtClean="0"/>
              <a:t>F</a:t>
            </a:r>
            <a:r>
              <a:rPr lang="ja-JP" altLang="ja-JP" sz="1800" dirty="0" smtClean="0"/>
              <a:t>を上回ることはない⇒均衡所得は</a:t>
            </a:r>
            <a:r>
              <a:rPr lang="en-US" altLang="ja-JP" sz="1800" i="1" dirty="0" smtClean="0"/>
              <a:t>Y</a:t>
            </a:r>
            <a:r>
              <a:rPr lang="en-US" altLang="ja-JP" sz="1800" i="1" baseline="-25000" dirty="0" smtClean="0"/>
              <a:t>F</a:t>
            </a:r>
            <a:r>
              <a:rPr lang="ja-JP" altLang="ja-JP" sz="1800" dirty="0" smtClean="0"/>
              <a:t>のまま変わらず、均衡</a:t>
            </a:r>
            <a:endParaRPr lang="en-US" altLang="ja-JP" sz="1800" dirty="0" smtClean="0"/>
          </a:p>
          <a:p>
            <a:r>
              <a:rPr lang="ja-JP" altLang="ja-JP" sz="1800" dirty="0" smtClean="0"/>
              <a:t>利子利率が</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上方へシフト⇒民間投資</a:t>
            </a:r>
            <a:r>
              <a:rPr lang="en-US" altLang="ja-JP" sz="1800" i="1" dirty="0" smtClean="0"/>
              <a:t>I</a:t>
            </a:r>
            <a:r>
              <a:rPr lang="ja-JP" altLang="ja-JP" sz="1800" dirty="0" smtClean="0"/>
              <a:t>を</a:t>
            </a:r>
            <a:r>
              <a:rPr lang="ja-JP" altLang="ja-JP" sz="1800" i="1" dirty="0" smtClean="0"/>
              <a:t>Δ</a:t>
            </a:r>
            <a:r>
              <a:rPr lang="en-US" altLang="ja-JP" sz="1800" i="1" dirty="0" smtClean="0"/>
              <a:t>I</a:t>
            </a:r>
            <a:r>
              <a:rPr lang="ja-JP" altLang="ja-JP" sz="1800" dirty="0" err="1" smtClean="0"/>
              <a:t>だけ</a:t>
            </a:r>
            <a:r>
              <a:rPr lang="ja-JP" altLang="ja-JP" sz="1800" dirty="0" smtClean="0"/>
              <a:t>減少</a:t>
            </a:r>
            <a:endParaRPr lang="en-US" altLang="ja-JP" sz="1800" dirty="0" smtClean="0"/>
          </a:p>
          <a:p>
            <a:r>
              <a:rPr lang="ja-JP" altLang="ja-JP" sz="1800" dirty="0" smtClean="0"/>
              <a:t>⇒財政支出</a:t>
            </a:r>
            <a:r>
              <a:rPr lang="en-US" altLang="ja-JP" sz="1800" i="1" dirty="0" smtClean="0"/>
              <a:t>G</a:t>
            </a:r>
            <a:r>
              <a:rPr lang="ja-JP" altLang="ja-JP" sz="1800" dirty="0" err="1" smtClean="0"/>
              <a:t>の拡</a:t>
            </a:r>
            <a:r>
              <a:rPr lang="ja-JP" altLang="ja-JP" sz="1800" dirty="0" smtClean="0"/>
              <a:t>大分</a:t>
            </a:r>
            <a:r>
              <a:rPr lang="ja-JP" altLang="ja-JP" sz="1800" i="1" dirty="0" smtClean="0"/>
              <a:t>Δ</a:t>
            </a:r>
            <a:r>
              <a:rPr lang="en-US" altLang="ja-JP" sz="1800" i="1" dirty="0" smtClean="0"/>
              <a:t>G</a:t>
            </a:r>
            <a:r>
              <a:rPr lang="ja-JP" altLang="ja-JP" sz="1800" dirty="0" smtClean="0"/>
              <a:t>と相殺、∴国民所得は</a:t>
            </a:r>
            <a:r>
              <a:rPr lang="en-US" altLang="ja-JP" sz="1800" i="1" dirty="0" smtClean="0"/>
              <a:t>Y</a:t>
            </a:r>
            <a:r>
              <a:rPr lang="en-US" altLang="ja-JP" sz="1800" i="1" baseline="-25000" dirty="0" smtClean="0"/>
              <a:t>F</a:t>
            </a:r>
            <a:r>
              <a:rPr lang="ja-JP" altLang="ja-JP" sz="1800" dirty="0" smtClean="0"/>
              <a:t>のまま不変</a:t>
            </a:r>
          </a:p>
          <a:p>
            <a:r>
              <a:rPr lang="ja-JP" altLang="ja-JP" sz="1800" dirty="0" smtClean="0"/>
              <a:t>　</a:t>
            </a:r>
            <a:r>
              <a:rPr lang="en-US" altLang="ja-JP" sz="1800" i="1" dirty="0" smtClean="0"/>
              <a:t>Y</a:t>
            </a:r>
            <a:r>
              <a:rPr lang="en-US" altLang="ja-JP" sz="1800" i="1" baseline="-25000" dirty="0" smtClean="0"/>
              <a:t>F</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i="1" baseline="-25000" dirty="0" smtClean="0"/>
              <a:t>F</a:t>
            </a:r>
            <a:endParaRPr lang="ja-JP" altLang="ja-JP" sz="1800" dirty="0" smtClean="0"/>
          </a:p>
          <a:p>
            <a:r>
              <a:rPr lang="ja-JP" altLang="ja-JP" sz="1800" dirty="0" smtClean="0"/>
              <a:t>…財政支出の増加分</a:t>
            </a:r>
            <a:r>
              <a:rPr lang="ja-JP" altLang="ja-JP" sz="1800" i="1" dirty="0" smtClean="0"/>
              <a:t>Δ</a:t>
            </a:r>
            <a:r>
              <a:rPr lang="en-US" altLang="ja-JP" sz="1800" i="1" dirty="0" smtClean="0"/>
              <a:t>G</a:t>
            </a:r>
            <a:r>
              <a:rPr lang="ja-JP" altLang="ja-JP" sz="1800" dirty="0" smtClean="0"/>
              <a:t>が民間投資を</a:t>
            </a:r>
            <a:r>
              <a:rPr lang="ja-JP" altLang="ja-JP" sz="1800" i="1" dirty="0" smtClean="0"/>
              <a:t>Δ</a:t>
            </a:r>
            <a:r>
              <a:rPr lang="en-US" altLang="ja-JP" sz="1800" i="1" dirty="0" smtClean="0"/>
              <a:t>I</a:t>
            </a:r>
            <a:r>
              <a:rPr lang="ja-JP" altLang="ja-JP" sz="1800" dirty="0" err="1" smtClean="0"/>
              <a:t>だけ</a:t>
            </a:r>
            <a:r>
              <a:rPr lang="ja-JP" altLang="ja-JP" sz="1800" dirty="0" smtClean="0"/>
              <a:t>締め出す（</a:t>
            </a:r>
            <a:r>
              <a:rPr lang="en-US" altLang="ja-JP" sz="1800" dirty="0" smtClean="0"/>
              <a:t>crowd</a:t>
            </a:r>
          </a:p>
          <a:p>
            <a:r>
              <a:rPr lang="en-US" altLang="ja-JP" sz="1800" dirty="0" smtClean="0"/>
              <a:t> out</a:t>
            </a:r>
            <a:r>
              <a:rPr lang="ja-JP" altLang="ja-JP" sz="1800" dirty="0" smtClean="0"/>
              <a:t>）</a:t>
            </a:r>
            <a:r>
              <a:rPr lang="ja-JP" altLang="ja-JP" sz="1800" b="1" dirty="0" smtClean="0"/>
              <a:t>クラウディング・アウト効果</a:t>
            </a:r>
            <a:r>
              <a:rPr lang="ja-JP" altLang="ja-JP" sz="1800" dirty="0" smtClean="0"/>
              <a:t>（</a:t>
            </a:r>
            <a:r>
              <a:rPr lang="en-US" altLang="ja-JP" sz="1800" dirty="0" smtClean="0"/>
              <a:t>crowding out effect</a:t>
            </a:r>
            <a:r>
              <a:rPr lang="ja-JP" altLang="ja-JP" sz="1800" dirty="0" smtClean="0"/>
              <a:t>）</a:t>
            </a:r>
          </a:p>
          <a:p>
            <a:r>
              <a:rPr lang="ja-JP" altLang="ja-JP" sz="1800" dirty="0" smtClean="0"/>
              <a:t>…古典派の理論が妥当。公共財の提供という財政本来の</a:t>
            </a:r>
            <a:r>
              <a:rPr lang="ja-JP" altLang="ja-JP" sz="1800" dirty="0" smtClean="0"/>
              <a:t>資源</a:t>
            </a:r>
            <a:endParaRPr lang="en-US" altLang="ja-JP" sz="1800" dirty="0" smtClean="0"/>
          </a:p>
          <a:p>
            <a:r>
              <a:rPr lang="ja-JP" altLang="ja-JP" sz="1800" dirty="0" smtClean="0"/>
              <a:t>配分</a:t>
            </a:r>
            <a:r>
              <a:rPr lang="ja-JP" altLang="ja-JP" sz="1800" dirty="0" smtClean="0"/>
              <a:t>機能</a:t>
            </a:r>
            <a:r>
              <a:rPr lang="en-US" altLang="ja-JP" sz="1800" dirty="0" smtClean="0"/>
              <a:t>     16-7</a:t>
            </a:r>
            <a:r>
              <a:rPr lang="ja-JP" altLang="ja-JP" sz="1800" dirty="0" smtClean="0"/>
              <a:t>図　</a:t>
            </a:r>
            <a:endParaRPr lang="en-US" altLang="ja-JP" sz="1800" dirty="0" smtClean="0"/>
          </a:p>
          <a:p>
            <a:pPr>
              <a:buNone/>
            </a:pPr>
            <a:r>
              <a:rPr lang="ja-JP" altLang="ja-JP" sz="1800" dirty="0" smtClean="0"/>
              <a:t>　　　　　　　　　　　　　　</a:t>
            </a:r>
            <a:endParaRPr lang="ja-JP" altLang="ja-JP" sz="1800" dirty="0"/>
          </a:p>
        </p:txBody>
      </p:sp>
      <p:pic>
        <p:nvPicPr>
          <p:cNvPr id="4" name="図 3"/>
          <p:cNvPicPr/>
          <p:nvPr/>
        </p:nvPicPr>
        <p:blipFill>
          <a:blip r:embed="rId2" cstate="print"/>
          <a:srcRect/>
          <a:stretch>
            <a:fillRect/>
          </a:stretch>
        </p:blipFill>
        <p:spPr bwMode="auto">
          <a:xfrm>
            <a:off x="6156176" y="3789040"/>
            <a:ext cx="2987824" cy="306896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332655"/>
          </a:xfrm>
        </p:spPr>
        <p:txBody>
          <a:bodyPr>
            <a:normAutofit fontScale="90000"/>
          </a:bodyPr>
          <a:lstStyle/>
          <a:p>
            <a:r>
              <a:rPr lang="ja-JP" altLang="en-US" sz="2000" b="1" dirty="0" smtClean="0"/>
              <a:t>７</a:t>
            </a:r>
            <a:r>
              <a:rPr lang="en-US" altLang="ja-JP" sz="2000" b="1" dirty="0" smtClean="0"/>
              <a:t>B</a:t>
            </a:r>
            <a:r>
              <a:rPr lang="ja-JP" altLang="ja-JP" sz="2000" b="1" dirty="0" err="1" smtClean="0"/>
              <a:t>．</a:t>
            </a:r>
            <a:r>
              <a:rPr lang="en-US" altLang="ja-JP" sz="2000" b="1" dirty="0" smtClean="0"/>
              <a:t>Full </a:t>
            </a:r>
            <a:r>
              <a:rPr lang="en-US" altLang="ja-JP" sz="2000" b="1" dirty="0" smtClean="0"/>
              <a:t>Employment and Fiscal </a:t>
            </a:r>
            <a:r>
              <a:rPr lang="en-US" altLang="ja-JP" sz="2000" b="1" dirty="0" smtClean="0"/>
              <a:t>Policy     </a:t>
            </a:r>
            <a:r>
              <a:rPr lang="ja-JP" altLang="ja-JP" sz="2000" b="1" dirty="0" smtClean="0"/>
              <a:t>完全</a:t>
            </a:r>
            <a:r>
              <a:rPr lang="ja-JP" altLang="ja-JP" sz="2000" b="1" dirty="0" smtClean="0"/>
              <a:t>雇用と財政政策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a:t>
            </a:r>
            <a:r>
              <a:rPr lang="en-US" altLang="ja-JP" sz="1800" dirty="0" smtClean="0"/>
              <a:t>2) </a:t>
            </a:r>
            <a:r>
              <a:rPr lang="en-US" altLang="ja-JP" sz="1800" b="1" dirty="0" smtClean="0"/>
              <a:t>Fiscal Tightening Policy</a:t>
            </a:r>
            <a:r>
              <a:rPr lang="en-US" altLang="ja-JP" sz="1800" dirty="0" smtClean="0"/>
              <a:t/>
            </a:r>
            <a:br>
              <a:rPr lang="en-US" altLang="ja-JP" sz="1800" dirty="0" smtClean="0"/>
            </a:br>
            <a:r>
              <a:rPr lang="en-US" altLang="ja-JP" sz="1800" dirty="0" smtClean="0"/>
              <a:t>State of full employment ⇒ Fiscal tightening policy decreases aggregate demand  by reducing fiscal expenditure </a:t>
            </a:r>
            <a:r>
              <a:rPr lang="en-US" altLang="ja-JP" sz="1800" i="1" dirty="0" smtClean="0"/>
              <a:t>G</a:t>
            </a:r>
            <a:r>
              <a:rPr lang="en-US" altLang="ja-JP" sz="1800" dirty="0" smtClean="0"/>
              <a:t> or raising tax </a:t>
            </a:r>
            <a:r>
              <a:rPr lang="en-US" altLang="ja-JP" sz="1800" i="1" dirty="0" smtClean="0"/>
              <a:t>T</a:t>
            </a:r>
            <a:r>
              <a:rPr lang="en-US" altLang="ja-JP" sz="1800" dirty="0" smtClean="0"/>
              <a:t>⇒ The </a:t>
            </a:r>
            <a:r>
              <a:rPr lang="en-US" altLang="ja-JP" sz="1800" i="1" dirty="0" smtClean="0"/>
              <a:t>IS</a:t>
            </a:r>
            <a:r>
              <a:rPr lang="en-US" altLang="ja-JP" sz="1800" dirty="0" smtClean="0"/>
              <a:t> curve shifts left from </a:t>
            </a:r>
            <a:r>
              <a:rPr lang="en-US" altLang="ja-JP" sz="1800" i="1" dirty="0" smtClean="0"/>
              <a:t>IS </a:t>
            </a:r>
            <a:r>
              <a:rPr lang="en-US" altLang="ja-JP" sz="1800" dirty="0" smtClean="0"/>
              <a:t>to </a:t>
            </a:r>
            <a:r>
              <a:rPr lang="en-US" altLang="ja-JP" sz="1800" i="1" dirty="0" smtClean="0"/>
              <a:t>IS‘ </a:t>
            </a:r>
            <a:r>
              <a:rPr lang="en-US" altLang="ja-JP" sz="1800" dirty="0" smtClean="0"/>
              <a:t>in Figure 16-8. Real income remains </a:t>
            </a:r>
            <a:r>
              <a:rPr lang="en-US" altLang="ja-JP" sz="1800" i="1" dirty="0" smtClean="0"/>
              <a:t>Y</a:t>
            </a:r>
            <a:r>
              <a:rPr lang="en-US" altLang="ja-JP" sz="1800" i="1" baseline="-25000" dirty="0" smtClean="0"/>
              <a:t>F</a:t>
            </a:r>
            <a:r>
              <a:rPr lang="en-US" altLang="ja-JP" sz="1800" dirty="0" smtClean="0"/>
              <a:t>. ⇒ Equilibrium income remains unchanged at </a:t>
            </a:r>
            <a:r>
              <a:rPr lang="en-US" altLang="ja-JP" sz="1800" i="1" dirty="0" smtClean="0"/>
              <a:t>Y</a:t>
            </a:r>
            <a:r>
              <a:rPr lang="en-US" altLang="ja-JP" sz="1800" i="1" baseline="-25000" dirty="0" smtClean="0"/>
              <a:t>F</a:t>
            </a:r>
            <a:r>
              <a:rPr lang="en-US" altLang="ja-JP" sz="1800" dirty="0" smtClean="0"/>
              <a:t> and the equilibrium interest rate shifts downward from</a:t>
            </a:r>
            <a:r>
              <a:rPr lang="en-US" altLang="ja-JP" sz="1800" i="1" dirty="0" smtClean="0"/>
              <a:t> </a:t>
            </a:r>
            <a:r>
              <a:rPr lang="en-US" altLang="ja-JP" sz="1800" i="1" dirty="0" err="1" smtClean="0"/>
              <a:t>i</a:t>
            </a:r>
            <a:r>
              <a:rPr lang="en-US" altLang="ja-JP" sz="1800" i="1" dirty="0" smtClean="0"/>
              <a:t> </a:t>
            </a:r>
            <a:r>
              <a:rPr lang="en-US" altLang="ja-JP" sz="1800" dirty="0" smtClean="0"/>
              <a:t>to </a:t>
            </a:r>
            <a:r>
              <a:rPr lang="en-US" altLang="ja-JP" sz="1800" i="1" dirty="0" err="1" smtClean="0"/>
              <a:t>i</a:t>
            </a:r>
            <a:r>
              <a:rPr lang="en-US" altLang="ja-JP" sz="1800" i="1" dirty="0" smtClean="0"/>
              <a:t>'</a:t>
            </a:r>
            <a:r>
              <a:rPr lang="en-US" altLang="ja-JP" sz="1800" dirty="0" smtClean="0"/>
              <a:t/>
            </a:r>
            <a:br>
              <a:rPr lang="en-US" altLang="ja-JP" sz="1800" dirty="0" smtClean="0"/>
            </a:br>
            <a:r>
              <a:rPr lang="en-US" altLang="ja-JP" sz="1800" dirty="0" smtClean="0"/>
              <a:t>⇒ The decline in interest rate increases private investment </a:t>
            </a:r>
            <a:r>
              <a:rPr lang="en-US" altLang="ja-JP" sz="1800" i="1" dirty="0" smtClean="0"/>
              <a:t>I</a:t>
            </a:r>
            <a:r>
              <a:rPr lang="en-US" altLang="ja-JP" sz="1800" dirty="0" smtClean="0"/>
              <a:t> by</a:t>
            </a:r>
            <a:r>
              <a:rPr lang="en-US" altLang="ja-JP" sz="1800" i="1" dirty="0" smtClean="0"/>
              <a:t> ΔI</a:t>
            </a:r>
            <a:r>
              <a:rPr lang="en-US" altLang="ja-JP" sz="1800" dirty="0" smtClean="0"/>
              <a:t>, offsetting with the reduced portion </a:t>
            </a:r>
            <a:r>
              <a:rPr lang="en-US" altLang="ja-JP" sz="1800" i="1" dirty="0" smtClean="0"/>
              <a:t>ΔG</a:t>
            </a:r>
            <a:r>
              <a:rPr lang="en-US" altLang="ja-JP" sz="1800" dirty="0" smtClean="0"/>
              <a:t> of fiscal expenditure </a:t>
            </a:r>
            <a:r>
              <a:rPr lang="en-US" altLang="ja-JP" sz="1800" i="1" dirty="0" smtClean="0"/>
              <a:t>G</a:t>
            </a:r>
            <a:r>
              <a:rPr lang="en-US" altLang="ja-JP" sz="1800" dirty="0" smtClean="0"/>
              <a:t/>
            </a:r>
            <a:br>
              <a:rPr lang="en-US" altLang="ja-JP" sz="1800" dirty="0" smtClean="0"/>
            </a:br>
            <a:r>
              <a:rPr lang="en-US" altLang="ja-JP" sz="1800" i="1" dirty="0" smtClean="0"/>
              <a:t>     Y</a:t>
            </a:r>
            <a:r>
              <a:rPr lang="en-US" altLang="ja-JP" sz="1800" i="1" baseline="-25000" dirty="0" smtClean="0"/>
              <a:t>F</a:t>
            </a:r>
            <a:r>
              <a:rPr lang="en-US" altLang="ja-JP" sz="1800" dirty="0" smtClean="0"/>
              <a:t> </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i="1" baseline="-25000" dirty="0" smtClean="0"/>
              <a:t>F</a:t>
            </a:r>
            <a:r>
              <a:rPr lang="en-US" altLang="ja-JP" sz="1800" dirty="0" smtClean="0"/>
              <a:t> </a:t>
            </a:r>
            <a:br>
              <a:rPr lang="en-US" altLang="ja-JP" sz="1800" dirty="0" smtClean="0"/>
            </a:br>
            <a:r>
              <a:rPr lang="en-US" altLang="ja-JP" sz="1800" dirty="0" smtClean="0"/>
              <a:t>... Decrease in fiscal expenditure</a:t>
            </a:r>
            <a:r>
              <a:rPr lang="en-US" altLang="ja-JP" sz="1800" i="1" dirty="0" smtClean="0"/>
              <a:t> ΔG </a:t>
            </a:r>
            <a:r>
              <a:rPr lang="en-US" altLang="ja-JP" sz="1800" dirty="0" err="1" smtClean="0"/>
              <a:t>clowds</a:t>
            </a:r>
            <a:r>
              <a:rPr lang="en-US" altLang="ja-JP" sz="1800" dirty="0" smtClean="0"/>
              <a:t> in private investment by ΔI = </a:t>
            </a:r>
            <a:r>
              <a:rPr lang="en-US" altLang="ja-JP" sz="1800" b="1" dirty="0" smtClean="0"/>
              <a:t>crowding in effect</a:t>
            </a:r>
            <a:r>
              <a:rPr lang="en-US" altLang="ja-JP" sz="1800" dirty="0" smtClean="0"/>
              <a:t> ... the classical theory is appropriate.              Figure </a:t>
            </a:r>
            <a:r>
              <a:rPr lang="en-US" altLang="ja-JP" sz="1800" dirty="0" smtClean="0"/>
              <a:t>16-8</a:t>
            </a:r>
          </a:p>
          <a:p>
            <a:r>
              <a:rPr lang="ja-JP" altLang="ja-JP" sz="1800" b="1" dirty="0" smtClean="0"/>
              <a:t>（２）財政引き締め政策</a:t>
            </a:r>
            <a:endParaRPr lang="ja-JP" altLang="ja-JP" sz="1800" dirty="0" smtClean="0"/>
          </a:p>
          <a:p>
            <a:r>
              <a:rPr lang="ja-JP" altLang="ja-JP" sz="1800" dirty="0" smtClean="0"/>
              <a:t>完全雇用の状態⇒財政支出</a:t>
            </a:r>
            <a:r>
              <a:rPr lang="en-US" altLang="ja-JP" sz="1800" i="1" dirty="0" smtClean="0"/>
              <a:t>G</a:t>
            </a:r>
            <a:r>
              <a:rPr lang="ja-JP" altLang="ja-JP" sz="1800" dirty="0" smtClean="0"/>
              <a:t>の縮小か増税で総需要を</a:t>
            </a:r>
            <a:r>
              <a:rPr lang="ja-JP" altLang="ja-JP" sz="1800" dirty="0" smtClean="0"/>
              <a:t>減らす財政</a:t>
            </a:r>
            <a:r>
              <a:rPr lang="ja-JP" altLang="ja-JP" sz="1800" dirty="0" smtClean="0"/>
              <a:t>引き締め政策⇒</a:t>
            </a:r>
            <a:r>
              <a:rPr lang="en-US" altLang="ja-JP" sz="1800" dirty="0" smtClean="0"/>
              <a:t>16-8</a:t>
            </a:r>
            <a:r>
              <a:rPr lang="ja-JP" altLang="ja-JP" sz="1800" dirty="0" smtClean="0"/>
              <a:t>図で</a:t>
            </a:r>
            <a:r>
              <a:rPr lang="en-US" altLang="ja-JP" sz="1800" i="1" dirty="0" smtClean="0"/>
              <a:t>IS</a:t>
            </a:r>
            <a:r>
              <a:rPr lang="ja-JP" altLang="ja-JP" sz="1800" dirty="0" smtClean="0"/>
              <a:t>曲線は</a:t>
            </a:r>
            <a:r>
              <a:rPr lang="en-US" altLang="ja-JP" sz="1800" i="1" dirty="0" smtClean="0"/>
              <a:t>IS</a:t>
            </a:r>
            <a:r>
              <a:rPr lang="ja-JP" altLang="ja-JP" sz="1800" dirty="0" smtClean="0"/>
              <a:t>から</a:t>
            </a:r>
            <a:r>
              <a:rPr lang="en-US" altLang="ja-JP" sz="1800" i="1" dirty="0" smtClean="0"/>
              <a:t>IS</a:t>
            </a:r>
            <a:r>
              <a:rPr lang="en-US" altLang="ja-JP" sz="1800" dirty="0" smtClean="0"/>
              <a:t>’</a:t>
            </a:r>
            <a:r>
              <a:rPr lang="ja-JP" altLang="ja-JP" sz="1800" dirty="0" err="1" smtClean="0"/>
              <a:t>へと</a:t>
            </a:r>
            <a:r>
              <a:rPr lang="ja-JP" altLang="ja-JP" sz="1800" dirty="0" smtClean="0"/>
              <a:t>左方</a:t>
            </a:r>
            <a:r>
              <a:rPr lang="ja-JP" altLang="ja-JP" sz="1800" dirty="0" smtClean="0"/>
              <a:t>シフト</a:t>
            </a:r>
            <a:r>
              <a:rPr lang="ja-JP" altLang="ja-JP" sz="1800" dirty="0" smtClean="0"/>
              <a:t>。実質所得は</a:t>
            </a:r>
            <a:r>
              <a:rPr lang="en-US" altLang="ja-JP" sz="1800" i="1" dirty="0" smtClean="0"/>
              <a:t>Y</a:t>
            </a:r>
            <a:r>
              <a:rPr lang="en-US" altLang="ja-JP" sz="1800" i="1" baseline="-25000" dirty="0" smtClean="0"/>
              <a:t>F</a:t>
            </a:r>
            <a:r>
              <a:rPr lang="ja-JP" altLang="ja-JP" sz="1800" dirty="0" smtClean="0"/>
              <a:t>のまま。⇒均衡所得は</a:t>
            </a:r>
            <a:r>
              <a:rPr lang="en-US" altLang="ja-JP" sz="1800" i="1" dirty="0" smtClean="0"/>
              <a:t>Y</a:t>
            </a:r>
            <a:r>
              <a:rPr lang="en-US" altLang="ja-JP" sz="1800" i="1" baseline="-25000" dirty="0" smtClean="0"/>
              <a:t>F</a:t>
            </a:r>
            <a:r>
              <a:rPr lang="en-US" altLang="ja-JP" sz="1800" dirty="0" smtClean="0"/>
              <a:t> </a:t>
            </a:r>
            <a:r>
              <a:rPr lang="ja-JP" altLang="ja-JP" sz="1800" dirty="0" smtClean="0"/>
              <a:t>のまま変わらず</a:t>
            </a:r>
            <a:r>
              <a:rPr lang="ja-JP" altLang="ja-JP" sz="1800" dirty="0" smtClean="0"/>
              <a:t>、均衡</a:t>
            </a:r>
            <a:r>
              <a:rPr lang="ja-JP" altLang="ja-JP" sz="1800" dirty="0" smtClean="0"/>
              <a:t>利子利率が</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下方へシフト</a:t>
            </a:r>
          </a:p>
          <a:p>
            <a:r>
              <a:rPr lang="ja-JP" altLang="ja-JP" sz="1800" dirty="0" smtClean="0"/>
              <a:t>⇒利子率の下落は民間投資</a:t>
            </a:r>
            <a:r>
              <a:rPr lang="en-US" altLang="ja-JP" sz="1800" i="1" dirty="0" smtClean="0"/>
              <a:t>I</a:t>
            </a:r>
            <a:r>
              <a:rPr lang="ja-JP" altLang="ja-JP" sz="1800" dirty="0" smtClean="0"/>
              <a:t>を</a:t>
            </a:r>
            <a:r>
              <a:rPr lang="ja-JP" altLang="ja-JP" sz="1800" i="1" dirty="0" smtClean="0"/>
              <a:t>Δ</a:t>
            </a:r>
            <a:r>
              <a:rPr lang="en-US" altLang="ja-JP" sz="1800" i="1" dirty="0" smtClean="0"/>
              <a:t>I</a:t>
            </a:r>
            <a:r>
              <a:rPr lang="ja-JP" altLang="ja-JP" sz="1800" dirty="0" err="1" smtClean="0"/>
              <a:t>だけ</a:t>
            </a:r>
            <a:r>
              <a:rPr lang="ja-JP" altLang="ja-JP" sz="1800" dirty="0" smtClean="0"/>
              <a:t>増加、</a:t>
            </a:r>
            <a:r>
              <a:rPr lang="ja-JP" altLang="ja-JP" sz="1800" dirty="0" smtClean="0"/>
              <a:t>財政</a:t>
            </a:r>
            <a:endParaRPr lang="en-US" altLang="ja-JP" sz="1800" dirty="0" smtClean="0"/>
          </a:p>
          <a:p>
            <a:r>
              <a:rPr lang="ja-JP" altLang="ja-JP" sz="1800" dirty="0" smtClean="0"/>
              <a:t>支出</a:t>
            </a:r>
            <a:r>
              <a:rPr lang="en-US" altLang="ja-JP" sz="1800" i="1" dirty="0" smtClean="0"/>
              <a:t>G</a:t>
            </a:r>
            <a:r>
              <a:rPr lang="ja-JP" altLang="ja-JP" sz="1800" dirty="0" smtClean="0"/>
              <a:t>の</a:t>
            </a:r>
            <a:r>
              <a:rPr lang="ja-JP" altLang="ja-JP" sz="1800" dirty="0" smtClean="0"/>
              <a:t>縮小分</a:t>
            </a:r>
            <a:r>
              <a:rPr lang="ja-JP" altLang="ja-JP" sz="1800" i="1" dirty="0" smtClean="0"/>
              <a:t>Δ</a:t>
            </a:r>
            <a:r>
              <a:rPr lang="en-US" altLang="ja-JP" sz="1800" i="1" dirty="0" smtClean="0"/>
              <a:t>G</a:t>
            </a:r>
            <a:r>
              <a:rPr lang="ja-JP" altLang="ja-JP" sz="1800" dirty="0" smtClean="0"/>
              <a:t>と相殺　　</a:t>
            </a:r>
            <a:r>
              <a:rPr lang="en-US" altLang="ja-JP" sz="1800" i="1" dirty="0" smtClean="0"/>
              <a:t>Y</a:t>
            </a:r>
            <a:r>
              <a:rPr lang="en-US" altLang="ja-JP" sz="1800" i="1" baseline="-25000" dirty="0" smtClean="0"/>
              <a:t>F</a:t>
            </a:r>
            <a:r>
              <a:rPr lang="en-US" altLang="ja-JP" sz="1800" dirty="0" smtClean="0"/>
              <a:t> </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i="1" baseline="-25000" dirty="0" smtClean="0"/>
              <a:t>F</a:t>
            </a:r>
            <a:r>
              <a:rPr lang="en-US" altLang="ja-JP" sz="1800" dirty="0" smtClean="0"/>
              <a:t> </a:t>
            </a:r>
            <a:endParaRPr lang="ja-JP" altLang="ja-JP" sz="1800" dirty="0" smtClean="0"/>
          </a:p>
          <a:p>
            <a:r>
              <a:rPr lang="ja-JP" altLang="ja-JP" sz="1800" dirty="0" smtClean="0"/>
              <a:t>…財政支出の縮小分</a:t>
            </a:r>
            <a:r>
              <a:rPr lang="ja-JP" altLang="ja-JP" sz="1800" i="1" dirty="0" smtClean="0"/>
              <a:t>Δ</a:t>
            </a:r>
            <a:r>
              <a:rPr lang="en-US" altLang="ja-JP" sz="1800" i="1" dirty="0" smtClean="0"/>
              <a:t>G</a:t>
            </a:r>
            <a:r>
              <a:rPr lang="ja-JP" altLang="ja-JP" sz="1800" dirty="0" smtClean="0"/>
              <a:t>が民間投資を</a:t>
            </a:r>
            <a:r>
              <a:rPr lang="ja-JP" altLang="ja-JP" sz="1800" i="1" dirty="0" smtClean="0"/>
              <a:t>Δ</a:t>
            </a:r>
            <a:r>
              <a:rPr lang="en-US" altLang="ja-JP" sz="1800" i="1" dirty="0" smtClean="0"/>
              <a:t>I</a:t>
            </a:r>
            <a:r>
              <a:rPr lang="ja-JP" altLang="ja-JP" sz="1800" dirty="0" err="1" smtClean="0"/>
              <a:t>だけ</a:t>
            </a:r>
            <a:r>
              <a:rPr lang="ja-JP" altLang="ja-JP" sz="1800" dirty="0" smtClean="0"/>
              <a:t>押し入れる</a:t>
            </a:r>
            <a:endParaRPr lang="en-US" altLang="ja-JP" sz="1800" dirty="0" smtClean="0"/>
          </a:p>
          <a:p>
            <a:r>
              <a:rPr lang="ja-JP" altLang="ja-JP" sz="1800" dirty="0" smtClean="0"/>
              <a:t>（</a:t>
            </a:r>
            <a:r>
              <a:rPr lang="en-US" altLang="ja-JP" sz="1800" dirty="0" smtClean="0"/>
              <a:t>crowd in</a:t>
            </a:r>
            <a:r>
              <a:rPr lang="ja-JP" altLang="ja-JP" sz="1800" dirty="0" smtClean="0"/>
              <a:t>）</a:t>
            </a:r>
            <a:r>
              <a:rPr lang="ja-JP" altLang="ja-JP" sz="1800" b="1" dirty="0" smtClean="0"/>
              <a:t>クラウディング・イン効果</a:t>
            </a:r>
            <a:r>
              <a:rPr lang="ja-JP" altLang="ja-JP" sz="1800" dirty="0" smtClean="0"/>
              <a:t>（</a:t>
            </a:r>
            <a:r>
              <a:rPr lang="en-US" altLang="ja-JP" sz="1800" dirty="0" smtClean="0"/>
              <a:t>crowding in effect</a:t>
            </a:r>
            <a:r>
              <a:rPr lang="ja-JP" altLang="ja-JP" sz="1800" dirty="0" smtClean="0"/>
              <a:t>）…</a:t>
            </a:r>
            <a:endParaRPr lang="en-US" altLang="ja-JP" sz="1800" dirty="0" smtClean="0"/>
          </a:p>
          <a:p>
            <a:r>
              <a:rPr lang="ja-JP" altLang="ja-JP" sz="1800" dirty="0" smtClean="0"/>
              <a:t>古典派の理論が妥当</a:t>
            </a:r>
            <a:r>
              <a:rPr lang="en-US" altLang="ja-JP" sz="1800" dirty="0" smtClean="0"/>
              <a:t>    </a:t>
            </a:r>
            <a:r>
              <a:rPr lang="en-US" altLang="ja-JP" sz="1800" dirty="0" smtClean="0"/>
              <a:t>    </a:t>
            </a:r>
            <a:r>
              <a:rPr lang="en-US" altLang="ja-JP" sz="1800" dirty="0" smtClean="0"/>
              <a:t>16-8</a:t>
            </a:r>
            <a:r>
              <a:rPr lang="ja-JP" altLang="ja-JP" sz="1800" dirty="0" smtClean="0"/>
              <a:t>図</a:t>
            </a:r>
            <a:endParaRPr lang="en-US" altLang="ja-JP" sz="1800" dirty="0" smtClean="0"/>
          </a:p>
          <a:p>
            <a:pPr>
              <a:buNone/>
            </a:pPr>
            <a:endParaRPr lang="en-US" altLang="ja-JP" sz="1800" dirty="0" smtClean="0"/>
          </a:p>
          <a:p>
            <a:pPr>
              <a:buNone/>
            </a:pPr>
            <a:endParaRPr lang="ja-JP" altLang="ja-JP" sz="1800" dirty="0"/>
          </a:p>
        </p:txBody>
      </p:sp>
      <p:pic>
        <p:nvPicPr>
          <p:cNvPr id="5" name="図 4"/>
          <p:cNvPicPr/>
          <p:nvPr/>
        </p:nvPicPr>
        <p:blipFill>
          <a:blip r:embed="rId2" cstate="print"/>
          <a:srcRect/>
          <a:stretch>
            <a:fillRect/>
          </a:stretch>
        </p:blipFill>
        <p:spPr bwMode="auto">
          <a:xfrm>
            <a:off x="6156176" y="4149080"/>
            <a:ext cx="2987824" cy="270892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1"/>
            <a:ext cx="8134672" cy="332655"/>
          </a:xfrm>
        </p:spPr>
        <p:txBody>
          <a:bodyPr>
            <a:normAutofit fontScale="90000"/>
          </a:bodyPr>
          <a:lstStyle/>
          <a:p>
            <a:r>
              <a:rPr lang="ja-JP" altLang="en-US" sz="2000" b="1" dirty="0" smtClean="0"/>
              <a:t>７</a:t>
            </a:r>
            <a:r>
              <a:rPr lang="en-US" altLang="ja-JP" sz="2000" b="1" dirty="0" smtClean="0"/>
              <a:t>C</a:t>
            </a:r>
            <a:r>
              <a:rPr lang="ja-JP" altLang="ja-JP" sz="2000" b="1" dirty="0" err="1" smtClean="0"/>
              <a:t>．</a:t>
            </a:r>
            <a:r>
              <a:rPr lang="en-US" altLang="ja-JP" sz="2000" b="1" dirty="0" smtClean="0"/>
              <a:t>Full </a:t>
            </a:r>
            <a:r>
              <a:rPr lang="en-US" altLang="ja-JP" sz="2000" b="1" dirty="0" smtClean="0"/>
              <a:t>Employment and Fiscal </a:t>
            </a:r>
            <a:r>
              <a:rPr lang="en-US" altLang="ja-JP" sz="2000" b="1" dirty="0" smtClean="0"/>
              <a:t>Policy    </a:t>
            </a:r>
            <a:r>
              <a:rPr lang="ja-JP" altLang="ja-JP" sz="2000" b="1" dirty="0" smtClean="0"/>
              <a:t>完全</a:t>
            </a:r>
            <a:r>
              <a:rPr lang="ja-JP" altLang="ja-JP" sz="2000" b="1" dirty="0" smtClean="0"/>
              <a:t>雇用と財政政策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a:t>
            </a:r>
            <a:r>
              <a:rPr lang="en-US" altLang="ja-JP" sz="1800" dirty="0" smtClean="0"/>
              <a:t>3) </a:t>
            </a:r>
            <a:r>
              <a:rPr lang="en-US" altLang="ja-JP" sz="1800" b="1" dirty="0" smtClean="0"/>
              <a:t>Strong fiscal tightening policy</a:t>
            </a:r>
          </a:p>
          <a:p>
            <a:pPr>
              <a:buNone/>
            </a:pPr>
            <a:r>
              <a:rPr lang="en-US" altLang="ja-JP" sz="1800" dirty="0" smtClean="0"/>
              <a:t>In the case of strong fiscal tightening policy</a:t>
            </a:r>
            <a:r>
              <a:rPr lang="ja-JP" altLang="en-US" sz="1800" dirty="0" smtClean="0"/>
              <a:t>⇒</a:t>
            </a:r>
            <a:r>
              <a:rPr lang="en-US" altLang="ja-JP" sz="1800" dirty="0" smtClean="0"/>
              <a:t> it reduces aggregate demand by reducing fiscal expenditure </a:t>
            </a:r>
            <a:r>
              <a:rPr lang="en-US" altLang="ja-JP" sz="1800" i="1" dirty="0" smtClean="0"/>
              <a:t>G</a:t>
            </a:r>
            <a:r>
              <a:rPr lang="en-US" altLang="ja-JP" sz="1800" dirty="0" smtClean="0"/>
              <a:t> or increasing tax </a:t>
            </a:r>
            <a:r>
              <a:rPr lang="en-US" altLang="ja-JP" sz="1800" i="1" dirty="0" smtClean="0"/>
              <a:t>T</a:t>
            </a:r>
            <a:r>
              <a:rPr lang="en-US" altLang="ja-JP" sz="1800" dirty="0" smtClean="0"/>
              <a:t>⇒ In the figure, the </a:t>
            </a:r>
            <a:r>
              <a:rPr lang="en-US" altLang="ja-JP" sz="1800" i="1" dirty="0" smtClean="0"/>
              <a:t>IS</a:t>
            </a:r>
            <a:r>
              <a:rPr lang="en-US" altLang="ja-JP" sz="1800" dirty="0" smtClean="0"/>
              <a:t> curve shifts further left from </a:t>
            </a:r>
            <a:r>
              <a:rPr lang="en-US" altLang="ja-JP" sz="1800" i="1" dirty="0" smtClean="0"/>
              <a:t>IS</a:t>
            </a:r>
            <a:r>
              <a:rPr lang="en-US" altLang="ja-JP" sz="1800" dirty="0" smtClean="0"/>
              <a:t>‘ to </a:t>
            </a:r>
            <a:r>
              <a:rPr lang="en-US" altLang="ja-JP" sz="1800" i="1" dirty="0" smtClean="0"/>
              <a:t>IS</a:t>
            </a:r>
            <a:r>
              <a:rPr lang="en-US" altLang="ja-JP" sz="1800" dirty="0" smtClean="0"/>
              <a:t>"⇒ The equilibrium point shifts from E’ to the E “. equilibrium income decreases from </a:t>
            </a:r>
            <a:r>
              <a:rPr lang="en-US" altLang="ja-JP" sz="1800" i="1" dirty="0" smtClean="0"/>
              <a:t>Y</a:t>
            </a:r>
            <a:r>
              <a:rPr lang="en-US" altLang="ja-JP" sz="1800" i="1" baseline="-25000" dirty="0" smtClean="0"/>
              <a:t>F</a:t>
            </a:r>
            <a:r>
              <a:rPr lang="en-US" altLang="ja-JP" sz="1800" dirty="0" smtClean="0"/>
              <a:t> to</a:t>
            </a:r>
            <a:r>
              <a:rPr lang="en-US" altLang="ja-JP" sz="1800" i="1" dirty="0" smtClean="0"/>
              <a:t> Y </a:t>
            </a:r>
            <a:r>
              <a:rPr lang="en-US" altLang="ja-JP" sz="1800" dirty="0" smtClean="0"/>
              <a:t>", the equilibrium interest rate downshifts from </a:t>
            </a:r>
            <a:r>
              <a:rPr lang="en-US" altLang="ja-JP" sz="1800" i="1" dirty="0" err="1" smtClean="0"/>
              <a:t>i</a:t>
            </a:r>
            <a:r>
              <a:rPr lang="en-US" altLang="ja-JP" sz="1800" dirty="0" smtClean="0"/>
              <a:t> 'to </a:t>
            </a:r>
            <a:r>
              <a:rPr lang="en-US" altLang="ja-JP" sz="1800" i="1" dirty="0" err="1" smtClean="0"/>
              <a:t>i</a:t>
            </a:r>
            <a:r>
              <a:rPr lang="en-US" altLang="ja-JP" sz="1800" dirty="0" smtClean="0"/>
              <a:t>" ⇒ Increases private investment </a:t>
            </a:r>
            <a:r>
              <a:rPr lang="en-US" altLang="ja-JP" sz="1800" i="1" dirty="0" smtClean="0"/>
              <a:t>I</a:t>
            </a:r>
            <a:r>
              <a:rPr lang="en-US" altLang="ja-JP" sz="1800" dirty="0" smtClean="0"/>
              <a:t> by </a:t>
            </a:r>
            <a:r>
              <a:rPr lang="en-US" altLang="ja-JP" sz="1800" i="1" dirty="0" smtClean="0"/>
              <a:t>ΔI</a:t>
            </a:r>
            <a:r>
              <a:rPr lang="en-US" altLang="ja-JP" sz="1800" dirty="0" smtClean="0"/>
              <a:t>, can not offset the reduced part </a:t>
            </a:r>
            <a:r>
              <a:rPr lang="en-US" altLang="ja-JP" sz="1800" i="1" dirty="0" smtClean="0"/>
              <a:t>ΔG</a:t>
            </a:r>
            <a:r>
              <a:rPr lang="en-US" altLang="ja-JP" sz="1800" dirty="0" smtClean="0"/>
              <a:t> of government expenditure </a:t>
            </a:r>
            <a:r>
              <a:rPr lang="en-US" altLang="ja-JP" sz="1800" i="1" dirty="0" smtClean="0"/>
              <a:t>G</a:t>
            </a:r>
            <a:r>
              <a:rPr lang="en-US" altLang="ja-JP" sz="1800" dirty="0" smtClean="0"/>
              <a:t>, national income declined from</a:t>
            </a:r>
            <a:r>
              <a:rPr lang="en-US" altLang="ja-JP" sz="1800" i="1" dirty="0" smtClean="0"/>
              <a:t> Y</a:t>
            </a:r>
            <a:r>
              <a:rPr lang="en-US" altLang="ja-JP" sz="1800" i="1" baseline="-25000" dirty="0" smtClean="0"/>
              <a:t>F </a:t>
            </a:r>
            <a:r>
              <a:rPr lang="en-US" altLang="ja-JP" sz="1800" dirty="0" smtClean="0"/>
              <a:t>to </a:t>
            </a:r>
            <a:r>
              <a:rPr lang="en-US" altLang="ja-JP" sz="1800" i="1" dirty="0" smtClean="0"/>
              <a:t>Y </a:t>
            </a:r>
            <a:r>
              <a:rPr lang="en-US" altLang="ja-JP" sz="1800" dirty="0" smtClean="0"/>
              <a:t>", meaning the crowding-in effect is incomplete.</a:t>
            </a:r>
          </a:p>
          <a:p>
            <a:pPr>
              <a:buNone/>
            </a:pPr>
            <a:r>
              <a:rPr lang="en-US" altLang="ja-JP" sz="1800" dirty="0" smtClean="0"/>
              <a:t>      </a:t>
            </a:r>
            <a:r>
              <a:rPr lang="en-US" altLang="ja-JP" sz="1800" i="1" dirty="0" smtClean="0"/>
              <a:t>Y</a:t>
            </a:r>
            <a:r>
              <a:rPr lang="en-US" altLang="ja-JP" sz="1800" i="1" baseline="-25000" dirty="0" smtClean="0"/>
              <a:t>F</a:t>
            </a:r>
            <a:r>
              <a:rPr lang="en-US" altLang="ja-JP" sz="1800" dirty="0" smtClean="0"/>
              <a:t> </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 Y</a:t>
            </a:r>
            <a:r>
              <a:rPr lang="en-US" altLang="ja-JP" sz="1800" i="1" baseline="-25000" dirty="0" smtClean="0"/>
              <a:t>F</a:t>
            </a:r>
            <a:r>
              <a:rPr lang="en-US" altLang="ja-JP" sz="1800" dirty="0" smtClean="0"/>
              <a:t>... the </a:t>
            </a:r>
            <a:r>
              <a:rPr lang="en-US" altLang="ja-JP" sz="1800" b="1" dirty="0" smtClean="0"/>
              <a:t>Keynesian first round effect </a:t>
            </a:r>
          </a:p>
          <a:p>
            <a:pPr>
              <a:buNone/>
            </a:pPr>
            <a:r>
              <a:rPr lang="en-US" altLang="ja-JP" sz="1800" b="1" dirty="0" smtClean="0"/>
              <a:t>New monetarist </a:t>
            </a:r>
            <a:r>
              <a:rPr lang="en-US" altLang="ja-JP" sz="1800" dirty="0" smtClean="0"/>
              <a:t>⇒ economic recession  declines prices </a:t>
            </a:r>
            <a:r>
              <a:rPr lang="en-US" altLang="ja-JP" sz="1800" i="1" dirty="0" smtClean="0"/>
              <a:t>P</a:t>
            </a:r>
            <a:r>
              <a:rPr lang="en-US" altLang="ja-JP" sz="1800" dirty="0" smtClean="0"/>
              <a:t>, increases real money balance </a:t>
            </a:r>
            <a:r>
              <a:rPr lang="en-US" altLang="ja-JP" sz="1800" i="1" dirty="0" smtClean="0"/>
              <a:t>M / P </a:t>
            </a:r>
            <a:r>
              <a:rPr lang="en-US" altLang="ja-JP" sz="1800" dirty="0" smtClean="0"/>
              <a:t>, </a:t>
            </a:r>
            <a:r>
              <a:rPr lang="en-US" altLang="ja-JP" sz="1800" b="1" dirty="0" err="1" smtClean="0"/>
              <a:t>Pigouvian</a:t>
            </a:r>
            <a:r>
              <a:rPr lang="en-US" altLang="ja-JP" sz="1800" b="1" dirty="0" smtClean="0"/>
              <a:t> effect </a:t>
            </a:r>
            <a:r>
              <a:rPr lang="en-US" altLang="ja-JP" sz="1800" dirty="0" smtClean="0"/>
              <a:t>shifts the </a:t>
            </a:r>
            <a:r>
              <a:rPr lang="en-US" altLang="ja-JP" sz="1800" i="1" dirty="0" smtClean="0"/>
              <a:t>LM</a:t>
            </a:r>
            <a:r>
              <a:rPr lang="en-US" altLang="ja-JP" sz="1800" dirty="0" smtClean="0"/>
              <a:t> curve right from </a:t>
            </a:r>
            <a:r>
              <a:rPr lang="en-US" altLang="ja-JP" sz="1800" i="1" dirty="0" smtClean="0"/>
              <a:t>LM</a:t>
            </a:r>
            <a:r>
              <a:rPr lang="en-US" altLang="ja-JP" sz="1800" dirty="0" smtClean="0"/>
              <a:t> to </a:t>
            </a:r>
            <a:r>
              <a:rPr lang="en-US" altLang="ja-JP" sz="1800" i="1" dirty="0" smtClean="0"/>
              <a:t>LM</a:t>
            </a:r>
            <a:r>
              <a:rPr lang="en-US" altLang="ja-JP" sz="1800" dirty="0" smtClean="0"/>
              <a:t>‘, monetary easing effect. ⇒ </a:t>
            </a:r>
            <a:r>
              <a:rPr lang="en-US" altLang="ja-JP" sz="1800" b="1" dirty="0" smtClean="0"/>
              <a:t>Second-round effect or ultimate effect </a:t>
            </a:r>
            <a:r>
              <a:rPr lang="en-US" altLang="ja-JP" sz="1800" dirty="0" smtClean="0"/>
              <a:t>recovers full employment income by lowering prices </a:t>
            </a:r>
            <a:r>
              <a:rPr lang="en-US" altLang="ja-JP" sz="1800" i="1" dirty="0" smtClean="0"/>
              <a:t>P</a:t>
            </a:r>
            <a:r>
              <a:rPr lang="en-US" altLang="ja-JP" sz="1800" dirty="0" smtClean="0"/>
              <a:t> and increasing real income </a:t>
            </a:r>
            <a:r>
              <a:rPr lang="en-US" altLang="ja-JP" sz="1800" i="1" dirty="0" smtClean="0"/>
              <a:t>Y</a:t>
            </a:r>
            <a:r>
              <a:rPr lang="en-US" altLang="ja-JP" sz="1800" i="1" baseline="-25000" dirty="0" smtClean="0"/>
              <a:t>F</a:t>
            </a:r>
            <a:r>
              <a:rPr lang="en-US" altLang="ja-JP" sz="1800" dirty="0" smtClean="0"/>
              <a:t> , the real interest rate also falls to </a:t>
            </a:r>
            <a:r>
              <a:rPr lang="en-US" altLang="ja-JP" sz="1800" i="1" dirty="0" err="1" smtClean="0"/>
              <a:t>i</a:t>
            </a:r>
            <a:r>
              <a:rPr lang="en-US" altLang="ja-JP" sz="1800" dirty="0" smtClean="0"/>
              <a:t>''' and the equilibrium point reaches a new </a:t>
            </a:r>
            <a:r>
              <a:rPr lang="en-US" altLang="ja-JP" sz="1800" i="1" dirty="0" smtClean="0"/>
              <a:t>E</a:t>
            </a:r>
            <a:r>
              <a:rPr lang="en-US" altLang="ja-JP" sz="1800" dirty="0" smtClean="0"/>
              <a:t>''', recover full employment equilibrium</a:t>
            </a:r>
            <a:r>
              <a:rPr lang="en-US" altLang="ja-JP" sz="1800" dirty="0" smtClean="0"/>
              <a:t>.</a:t>
            </a:r>
          </a:p>
          <a:p>
            <a:r>
              <a:rPr lang="ja-JP" altLang="ja-JP" sz="1800" b="1" dirty="0" smtClean="0"/>
              <a:t>（３）強力な財政引き締め政策</a:t>
            </a:r>
            <a:endParaRPr lang="ja-JP" altLang="ja-JP" sz="1800" dirty="0" smtClean="0"/>
          </a:p>
          <a:p>
            <a:r>
              <a:rPr lang="ja-JP" altLang="ja-JP" sz="1800" dirty="0" smtClean="0"/>
              <a:t>財政支出</a:t>
            </a:r>
            <a:r>
              <a:rPr lang="en-US" altLang="ja-JP" sz="1800" i="1" dirty="0" smtClean="0"/>
              <a:t>G</a:t>
            </a:r>
            <a:r>
              <a:rPr lang="ja-JP" altLang="ja-JP" sz="1800" dirty="0" smtClean="0"/>
              <a:t>の縮小か増税で総需要を減らす財政引き締め政策が強力である場合⇒</a:t>
            </a:r>
            <a:r>
              <a:rPr lang="en-US" altLang="ja-JP" sz="1800" dirty="0" smtClean="0"/>
              <a:t>16-8</a:t>
            </a:r>
            <a:r>
              <a:rPr lang="ja-JP" altLang="ja-JP" sz="1800" dirty="0" smtClean="0"/>
              <a:t>図で</a:t>
            </a:r>
            <a:r>
              <a:rPr lang="en-US" altLang="ja-JP" sz="1800" i="1" dirty="0" smtClean="0"/>
              <a:t>IS</a:t>
            </a:r>
            <a:r>
              <a:rPr lang="ja-JP" altLang="ja-JP" sz="1800" dirty="0" smtClean="0"/>
              <a:t>曲線は</a:t>
            </a:r>
            <a:r>
              <a:rPr lang="en-US" altLang="ja-JP" sz="1800" i="1" dirty="0" smtClean="0"/>
              <a:t>IS</a:t>
            </a:r>
            <a:r>
              <a:rPr lang="en-US" altLang="ja-JP" sz="1800" dirty="0" smtClean="0"/>
              <a:t>’</a:t>
            </a:r>
            <a:r>
              <a:rPr lang="ja-JP" altLang="ja-JP" sz="1800" dirty="0" smtClean="0"/>
              <a:t>から</a:t>
            </a:r>
            <a:r>
              <a:rPr lang="en-US" altLang="ja-JP" sz="1800" i="1" dirty="0" smtClean="0"/>
              <a:t>IS</a:t>
            </a:r>
            <a:r>
              <a:rPr lang="en-US" altLang="ja-JP" sz="1800" dirty="0" smtClean="0"/>
              <a:t>”</a:t>
            </a:r>
            <a:r>
              <a:rPr lang="ja-JP" altLang="ja-JP" sz="1800" dirty="0" err="1" smtClean="0"/>
              <a:t>へと</a:t>
            </a:r>
            <a:r>
              <a:rPr lang="ja-JP" altLang="ja-JP" sz="1800" dirty="0" smtClean="0"/>
              <a:t>さらに左方シフト⇒均衡点は</a:t>
            </a:r>
            <a:r>
              <a:rPr lang="en-US" altLang="ja-JP" sz="1800" i="1" dirty="0" smtClean="0"/>
              <a:t>E</a:t>
            </a:r>
            <a:r>
              <a:rPr lang="en-US" altLang="ja-JP" sz="1800" dirty="0" smtClean="0"/>
              <a:t>’</a:t>
            </a:r>
            <a:r>
              <a:rPr lang="ja-JP" altLang="ja-JP" sz="1800" dirty="0" smtClean="0"/>
              <a:t>点から</a:t>
            </a:r>
            <a:r>
              <a:rPr lang="en-US" altLang="ja-JP" sz="1800" i="1" dirty="0" smtClean="0"/>
              <a:t>E</a:t>
            </a:r>
            <a:r>
              <a:rPr lang="en-US" altLang="ja-JP" sz="1800" dirty="0" smtClean="0"/>
              <a:t>”</a:t>
            </a:r>
            <a:r>
              <a:rPr lang="ja-JP" altLang="ja-JP" sz="1800" dirty="0" smtClean="0"/>
              <a:t>点にシフト、均衡所得は</a:t>
            </a:r>
            <a:r>
              <a:rPr lang="en-US" altLang="ja-JP" sz="1800" i="1" dirty="0" smtClean="0"/>
              <a:t>Y</a:t>
            </a:r>
            <a:r>
              <a:rPr lang="en-US" altLang="ja-JP" sz="1800" i="1" baseline="-25000" dirty="0" smtClean="0"/>
              <a:t>F</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減少、均衡利子利率は</a:t>
            </a:r>
            <a:r>
              <a:rPr lang="en-US" altLang="ja-JP" sz="1800" i="1" dirty="0" err="1" smtClean="0"/>
              <a:t>i</a:t>
            </a:r>
            <a:r>
              <a:rPr lang="en-US" altLang="ja-JP" sz="1800" dirty="0" smtClean="0"/>
              <a:t>’</a:t>
            </a:r>
            <a:r>
              <a:rPr lang="ja-JP" altLang="ja-JP" sz="1800" dirty="0" smtClean="0"/>
              <a:t>から</a:t>
            </a:r>
            <a:r>
              <a:rPr lang="en-US" altLang="ja-JP" sz="1800" i="1" dirty="0" err="1" smtClean="0"/>
              <a:t>i</a:t>
            </a:r>
            <a:r>
              <a:rPr lang="en-US" altLang="ja-JP" sz="1800" dirty="0" smtClean="0"/>
              <a:t>”</a:t>
            </a:r>
            <a:r>
              <a:rPr lang="ja-JP" altLang="ja-JP" sz="1800" dirty="0" smtClean="0"/>
              <a:t>へ下方シフト⇒民間投資</a:t>
            </a:r>
            <a:r>
              <a:rPr lang="en-US" altLang="ja-JP" sz="1800" i="1" dirty="0" smtClean="0"/>
              <a:t>I</a:t>
            </a:r>
            <a:r>
              <a:rPr lang="ja-JP" altLang="ja-JP" sz="1800" dirty="0" smtClean="0"/>
              <a:t>を</a:t>
            </a:r>
            <a:r>
              <a:rPr lang="ja-JP" altLang="ja-JP" sz="1800" i="1" dirty="0" smtClean="0"/>
              <a:t>Δ</a:t>
            </a:r>
            <a:r>
              <a:rPr lang="en-US" altLang="ja-JP" sz="1800" i="1" dirty="0" smtClean="0"/>
              <a:t>I</a:t>
            </a:r>
            <a:r>
              <a:rPr lang="ja-JP" altLang="ja-JP" sz="1800" dirty="0" err="1" smtClean="0"/>
              <a:t>だけ</a:t>
            </a:r>
            <a:r>
              <a:rPr lang="ja-JP" altLang="ja-JP" sz="1800" dirty="0" smtClean="0"/>
              <a:t>増加、財政支出</a:t>
            </a:r>
            <a:r>
              <a:rPr lang="en-US" altLang="ja-JP" sz="1800" i="1" dirty="0" smtClean="0"/>
              <a:t>G</a:t>
            </a:r>
            <a:r>
              <a:rPr lang="ja-JP" altLang="ja-JP" sz="1800" dirty="0" smtClean="0"/>
              <a:t>の縮小分</a:t>
            </a:r>
            <a:r>
              <a:rPr lang="ja-JP" altLang="ja-JP" sz="1800" i="1" dirty="0" smtClean="0"/>
              <a:t>Δ</a:t>
            </a:r>
            <a:r>
              <a:rPr lang="en-US" altLang="ja-JP" sz="1800" i="1" dirty="0" smtClean="0"/>
              <a:t>G</a:t>
            </a:r>
            <a:r>
              <a:rPr lang="ja-JP" altLang="ja-JP" sz="1800" dirty="0" smtClean="0"/>
              <a:t>と相殺し切れずに、国民所得は</a:t>
            </a:r>
            <a:r>
              <a:rPr lang="en-US" altLang="ja-JP" sz="1800" i="1" dirty="0" smtClean="0"/>
              <a:t>Y</a:t>
            </a:r>
            <a:r>
              <a:rPr lang="en-US" altLang="ja-JP" sz="1800" i="1" baseline="-25000" dirty="0" smtClean="0"/>
              <a:t>F</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減少。つまりクラウディング・イン効果は不完全　　</a:t>
            </a:r>
            <a:r>
              <a:rPr lang="en-US" altLang="ja-JP" sz="1800" i="1" dirty="0" smtClean="0"/>
              <a:t>Y</a:t>
            </a:r>
            <a:r>
              <a:rPr lang="en-US" altLang="ja-JP" sz="1800" i="1" baseline="-25000" dirty="0" smtClean="0"/>
              <a:t>F</a:t>
            </a:r>
            <a:r>
              <a:rPr lang="en-US" altLang="ja-JP" sz="1800" dirty="0" smtClean="0"/>
              <a:t> </a:t>
            </a:r>
            <a:r>
              <a:rPr lang="ja-JP" altLang="ja-JP" sz="1800" dirty="0" smtClean="0"/>
              <a:t>－</a:t>
            </a:r>
            <a:r>
              <a:rPr lang="ja-JP" altLang="ja-JP" sz="1800" i="1" dirty="0" smtClean="0"/>
              <a:t>Δ</a:t>
            </a:r>
            <a:r>
              <a:rPr lang="en-US" altLang="ja-JP" sz="1800" i="1" dirty="0" smtClean="0"/>
              <a:t>G</a:t>
            </a:r>
            <a:r>
              <a:rPr lang="ja-JP" altLang="ja-JP" sz="1800" dirty="0" smtClean="0"/>
              <a:t>＋</a:t>
            </a:r>
            <a:r>
              <a:rPr lang="ja-JP" altLang="ja-JP" sz="1800" i="1" dirty="0" smtClean="0"/>
              <a:t>Δ</a:t>
            </a:r>
            <a:r>
              <a:rPr lang="en-US" altLang="ja-JP" sz="1800" i="1" dirty="0" smtClean="0"/>
              <a:t>I</a:t>
            </a:r>
            <a:r>
              <a:rPr lang="ja-JP"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 Y</a:t>
            </a:r>
            <a:r>
              <a:rPr lang="en-US" altLang="ja-JP" sz="1800" i="1" baseline="-25000" dirty="0" smtClean="0"/>
              <a:t>F</a:t>
            </a:r>
            <a:r>
              <a:rPr lang="en-US" altLang="ja-JP" sz="1800" dirty="0" smtClean="0"/>
              <a:t>      </a:t>
            </a:r>
            <a:r>
              <a:rPr lang="ja-JP" altLang="ja-JP" sz="1800" dirty="0" smtClean="0"/>
              <a:t>…</a:t>
            </a:r>
            <a:r>
              <a:rPr lang="ja-JP" altLang="ja-JP" sz="1800" b="1" dirty="0" smtClean="0"/>
              <a:t>ケインジアンの一次的効果</a:t>
            </a:r>
          </a:p>
          <a:p>
            <a:r>
              <a:rPr lang="ja-JP" altLang="ja-JP" sz="1800" b="1" dirty="0" smtClean="0"/>
              <a:t>ニューマネタリスト</a:t>
            </a:r>
            <a:r>
              <a:rPr lang="ja-JP" altLang="ja-JP" sz="1800" dirty="0" smtClean="0"/>
              <a:t>⇒景気が後退で物価</a:t>
            </a:r>
            <a:r>
              <a:rPr lang="en-US" altLang="ja-JP" sz="1800" i="1" dirty="0" smtClean="0"/>
              <a:t>P</a:t>
            </a:r>
            <a:r>
              <a:rPr lang="ja-JP" altLang="ja-JP" sz="1800" dirty="0" smtClean="0"/>
              <a:t>が下落、実質貨幣残高</a:t>
            </a:r>
            <a:r>
              <a:rPr lang="en-US" altLang="ja-JP" sz="1800" i="1" dirty="0" smtClean="0"/>
              <a:t>M</a:t>
            </a:r>
            <a:r>
              <a:rPr lang="en-US" altLang="ja-JP" sz="1800" dirty="0" smtClean="0"/>
              <a:t>/</a:t>
            </a:r>
            <a:r>
              <a:rPr lang="en-US" altLang="ja-JP" sz="1800" i="1" dirty="0" smtClean="0"/>
              <a:t>P</a:t>
            </a:r>
            <a:r>
              <a:rPr lang="ja-JP" altLang="ja-JP" sz="1800" dirty="0" smtClean="0"/>
              <a:t>は増加、ピグウ効果で</a:t>
            </a:r>
            <a:r>
              <a:rPr lang="en-US" altLang="ja-JP" sz="1800" i="1" dirty="0" smtClean="0"/>
              <a:t>LM</a:t>
            </a:r>
            <a:r>
              <a:rPr lang="ja-JP" altLang="ja-JP" sz="1800" dirty="0" smtClean="0"/>
              <a:t>曲線は</a:t>
            </a:r>
            <a:r>
              <a:rPr lang="en-US" altLang="ja-JP" sz="1800" i="1" dirty="0" smtClean="0"/>
              <a:t>LM</a:t>
            </a:r>
            <a:r>
              <a:rPr lang="ja-JP" altLang="ja-JP" sz="1800" dirty="0" smtClean="0"/>
              <a:t>から</a:t>
            </a:r>
            <a:r>
              <a:rPr lang="en-US" altLang="ja-JP" sz="1800" i="1" dirty="0" smtClean="0"/>
              <a:t>LM</a:t>
            </a:r>
            <a:r>
              <a:rPr lang="en-US" altLang="ja-JP" sz="1800" dirty="0" smtClean="0"/>
              <a:t>’</a:t>
            </a:r>
            <a:r>
              <a:rPr lang="ja-JP" altLang="ja-JP" sz="1800" dirty="0" err="1" smtClean="0"/>
              <a:t>へと</a:t>
            </a:r>
            <a:r>
              <a:rPr lang="ja-JP" altLang="ja-JP" sz="1800" dirty="0" smtClean="0"/>
              <a:t>右方シフト、金融緩和効果。⇒</a:t>
            </a:r>
            <a:r>
              <a:rPr lang="ja-JP" altLang="ja-JP" sz="1800" b="1" dirty="0" smtClean="0"/>
              <a:t>二次的効果・究極的効果</a:t>
            </a:r>
            <a:r>
              <a:rPr lang="ja-JP" altLang="ja-JP" sz="1800" dirty="0" smtClean="0"/>
              <a:t>では物価下落に伴い実質所得は増えて完全雇用国民所得</a:t>
            </a:r>
            <a:r>
              <a:rPr lang="en-US" altLang="ja-JP" sz="1800" i="1" dirty="0" smtClean="0"/>
              <a:t>Y</a:t>
            </a:r>
            <a:r>
              <a:rPr lang="en-US" altLang="ja-JP" sz="1800" i="1" baseline="-25000" dirty="0" smtClean="0"/>
              <a:t>F</a:t>
            </a:r>
            <a:r>
              <a:rPr lang="ja-JP" altLang="ja-JP" sz="1800" dirty="0" smtClean="0"/>
              <a:t>を回復、実質利子率も</a:t>
            </a:r>
            <a:r>
              <a:rPr lang="en-US" altLang="ja-JP" sz="1800" i="1" dirty="0" err="1" smtClean="0"/>
              <a:t>i</a:t>
            </a:r>
            <a:r>
              <a:rPr lang="en-US" altLang="ja-JP" sz="1800" dirty="0" smtClean="0"/>
              <a:t>”’</a:t>
            </a:r>
            <a:r>
              <a:rPr lang="ja-JP" altLang="ja-JP" sz="1800" dirty="0" smtClean="0"/>
              <a:t>に下がり、均衡点も新たな</a:t>
            </a:r>
            <a:r>
              <a:rPr lang="en-US" altLang="ja-JP" sz="1800" i="1" dirty="0" smtClean="0"/>
              <a:t>E</a:t>
            </a:r>
            <a:r>
              <a:rPr lang="en-US" altLang="ja-JP" sz="1800" dirty="0" smtClean="0"/>
              <a:t>”’</a:t>
            </a:r>
            <a:r>
              <a:rPr lang="ja-JP" altLang="ja-JP" sz="1800" dirty="0" smtClean="0"/>
              <a:t>に到達。完全雇用均衡を回復</a:t>
            </a:r>
            <a:endParaRPr lang="en-US" altLang="ja-JP" sz="1800" dirty="0" smtClean="0"/>
          </a:p>
          <a:p>
            <a:pPr>
              <a:buNone/>
            </a:pPr>
            <a:endParaRPr lang="ja-JP" altLang="ja-JP"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８</a:t>
            </a:r>
            <a:r>
              <a:rPr lang="ja-JP" altLang="ja-JP" sz="2000" b="1" dirty="0" smtClean="0"/>
              <a:t>．</a:t>
            </a:r>
            <a:r>
              <a:rPr lang="en-US" altLang="ja-JP" sz="2000" b="1" dirty="0" smtClean="0"/>
              <a:t>Depression </a:t>
            </a:r>
            <a:r>
              <a:rPr lang="en-US" altLang="ja-JP" sz="2000" b="1" dirty="0" smtClean="0"/>
              <a:t>and Monetary </a:t>
            </a:r>
            <a:r>
              <a:rPr lang="en-US" altLang="ja-JP" sz="2000" b="1" dirty="0" smtClean="0"/>
              <a:t>Policy      </a:t>
            </a:r>
            <a:r>
              <a:rPr lang="ja-JP" altLang="ja-JP" sz="2000" b="1" dirty="0" smtClean="0"/>
              <a:t>不況</a:t>
            </a:r>
            <a:r>
              <a:rPr lang="ja-JP" altLang="ja-JP" sz="2000" b="1" dirty="0" smtClean="0"/>
              <a:t>と金融政策</a:t>
            </a:r>
            <a:r>
              <a:rPr lang="ja-JP" altLang="en-US"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rmAutofit fontScale="85000" lnSpcReduction="10000"/>
          </a:bodyPr>
          <a:lstStyle/>
          <a:p>
            <a:pPr>
              <a:buNone/>
            </a:pPr>
            <a:r>
              <a:rPr lang="en-US" altLang="ja-JP" sz="1900" dirty="0" smtClean="0"/>
              <a:t>In </a:t>
            </a:r>
            <a:r>
              <a:rPr lang="en-US" altLang="ja-JP" sz="1900" b="1" dirty="0" smtClean="0"/>
              <a:t>the Great Depression </a:t>
            </a:r>
            <a:r>
              <a:rPr lang="en-US" altLang="ja-JP" sz="1900" dirty="0" smtClean="0"/>
              <a:t>in 1930s,</a:t>
            </a:r>
            <a:r>
              <a:rPr lang="ja-JP" altLang="en-US" sz="1900" dirty="0" smtClean="0"/>
              <a:t>⇒</a:t>
            </a:r>
            <a:r>
              <a:rPr lang="en-US" altLang="ja-JP" sz="1900" dirty="0" smtClean="0"/>
              <a:t>The interest rate </a:t>
            </a:r>
            <a:r>
              <a:rPr lang="en-US" altLang="ja-JP" sz="1900" i="1" dirty="0" err="1" smtClean="0"/>
              <a:t>i</a:t>
            </a:r>
            <a:r>
              <a:rPr lang="en-US" altLang="ja-JP" sz="1900" i="1" dirty="0" smtClean="0"/>
              <a:t> </a:t>
            </a:r>
            <a:r>
              <a:rPr lang="en-US" altLang="ja-JP" sz="1900" dirty="0" smtClean="0"/>
              <a:t>sticks to the lower limit and the interest elasticity of money demand is </a:t>
            </a:r>
            <a:r>
              <a:rPr lang="en-US" altLang="ja-JP" sz="1900" i="1" dirty="0" smtClean="0"/>
              <a:t>L</a:t>
            </a:r>
            <a:r>
              <a:rPr lang="en-US" altLang="ja-JP" sz="1900" dirty="0" smtClean="0"/>
              <a:t>‘(</a:t>
            </a:r>
            <a:r>
              <a:rPr lang="en-US" altLang="ja-JP" sz="1900" i="1" dirty="0" err="1" smtClean="0"/>
              <a:t>i</a:t>
            </a:r>
            <a:r>
              <a:rPr lang="en-US" altLang="ja-JP" sz="1900" dirty="0" smtClean="0"/>
              <a:t>) = - ∞, infinite. Even an increase in the money supply will be hoarded and will not be used as active balance = </a:t>
            </a:r>
            <a:r>
              <a:rPr lang="en-US" altLang="ja-JP" sz="1900" b="1" dirty="0" smtClean="0"/>
              <a:t>liquidity trap </a:t>
            </a:r>
            <a:r>
              <a:rPr lang="ja-JP" altLang="en-US" sz="1900" dirty="0" smtClean="0"/>
              <a:t>＝</a:t>
            </a:r>
            <a:r>
              <a:rPr lang="en-US" altLang="ja-JP" sz="1900" dirty="0" smtClean="0"/>
              <a:t>the horizontal part of the </a:t>
            </a:r>
            <a:r>
              <a:rPr lang="en-US" altLang="ja-JP" sz="1900" i="1" dirty="0" smtClean="0"/>
              <a:t>LM</a:t>
            </a:r>
            <a:r>
              <a:rPr lang="en-US" altLang="ja-JP" sz="1900" dirty="0" smtClean="0"/>
              <a:t> curve in figure 16-9. </a:t>
            </a:r>
          </a:p>
          <a:p>
            <a:pPr marL="457200" indent="-457200">
              <a:buNone/>
            </a:pPr>
            <a:r>
              <a:rPr lang="en-US" altLang="ja-JP" sz="1900" dirty="0" smtClean="0"/>
              <a:t>(1)</a:t>
            </a:r>
            <a:r>
              <a:rPr lang="en-US" altLang="ja-JP" sz="1900" b="1" dirty="0" smtClean="0"/>
              <a:t>  Easy monetary policy</a:t>
            </a:r>
            <a:r>
              <a:rPr lang="en-US" altLang="ja-JP" sz="1900" dirty="0" smtClean="0"/>
              <a:t/>
            </a:r>
            <a:br>
              <a:rPr lang="en-US" altLang="ja-JP" sz="1900" dirty="0" smtClean="0"/>
            </a:br>
            <a:r>
              <a:rPr lang="en-US" altLang="ja-JP" sz="1900" dirty="0" smtClean="0"/>
              <a:t>Increases the money supply </a:t>
            </a:r>
            <a:r>
              <a:rPr lang="en-US" altLang="ja-JP" sz="1900" i="1" dirty="0" smtClean="0"/>
              <a:t>M</a:t>
            </a:r>
            <a:r>
              <a:rPr lang="en-US" altLang="ja-JP" sz="1900" dirty="0" smtClean="0"/>
              <a:t> ⇒ the </a:t>
            </a:r>
            <a:r>
              <a:rPr lang="en-US" altLang="ja-JP" sz="1900" i="1" dirty="0" smtClean="0"/>
              <a:t>LM</a:t>
            </a:r>
            <a:r>
              <a:rPr lang="en-US" altLang="ja-JP" sz="1900" dirty="0" smtClean="0"/>
              <a:t> curve shifts right to</a:t>
            </a:r>
            <a:r>
              <a:rPr lang="en-US" altLang="ja-JP" sz="1900" i="1" dirty="0" smtClean="0"/>
              <a:t> LM</a:t>
            </a:r>
            <a:r>
              <a:rPr lang="en-US" altLang="ja-JP" sz="1900" dirty="0" smtClean="0"/>
              <a:t>‘ in Figure 16-9, but in the liquidity trap the </a:t>
            </a:r>
            <a:r>
              <a:rPr lang="en-US" altLang="ja-JP" sz="1900" i="1" dirty="0" smtClean="0"/>
              <a:t>LM</a:t>
            </a:r>
            <a:r>
              <a:rPr lang="en-US" altLang="ja-JP" sz="1900" dirty="0" smtClean="0"/>
              <a:t> curve remains horizontal. Equilibrium point is also </a:t>
            </a:r>
            <a:r>
              <a:rPr lang="en-US" altLang="ja-JP" sz="1900" i="1" dirty="0" smtClean="0"/>
              <a:t>E</a:t>
            </a:r>
            <a:r>
              <a:rPr lang="en-US" altLang="ja-JP" sz="1900" dirty="0" smtClean="0"/>
              <a:t>, equilibrium income </a:t>
            </a:r>
            <a:r>
              <a:rPr lang="en-US" altLang="ja-JP" sz="1900" i="1" dirty="0" smtClean="0"/>
              <a:t>Y</a:t>
            </a:r>
            <a:r>
              <a:rPr lang="en-US" altLang="ja-JP" sz="1900" dirty="0" smtClean="0"/>
              <a:t> and equilibrium interest rate</a:t>
            </a:r>
            <a:r>
              <a:rPr lang="en-US" altLang="ja-JP" sz="1900" i="1" dirty="0" smtClean="0"/>
              <a:t> </a:t>
            </a:r>
            <a:r>
              <a:rPr lang="en-US" altLang="ja-JP" sz="1900" i="1" dirty="0" err="1" smtClean="0"/>
              <a:t>i</a:t>
            </a:r>
            <a:r>
              <a:rPr lang="en-US" altLang="ja-JP" sz="1900" i="1" dirty="0" smtClean="0"/>
              <a:t> </a:t>
            </a:r>
            <a:r>
              <a:rPr lang="en-US" altLang="ja-JP" sz="1900" dirty="0" smtClean="0"/>
              <a:t>are unchanged. There is no change in price </a:t>
            </a:r>
            <a:r>
              <a:rPr lang="en-US" altLang="ja-JP" sz="1900" i="1" dirty="0" smtClean="0"/>
              <a:t>P</a:t>
            </a:r>
            <a:r>
              <a:rPr lang="en-US" altLang="ja-JP" sz="1900" dirty="0" smtClean="0"/>
              <a:t> as well. There is no effect of easy monetary policy.</a:t>
            </a:r>
          </a:p>
          <a:p>
            <a:pPr marL="457200" indent="-457200">
              <a:buAutoNum type="arabicParenBoth" startAt="2"/>
            </a:pPr>
            <a:r>
              <a:rPr lang="en-US" altLang="ja-JP" sz="1900" b="1" dirty="0" smtClean="0"/>
              <a:t>Tight </a:t>
            </a:r>
            <a:r>
              <a:rPr lang="en-US" altLang="ja-JP" sz="1900" b="1" dirty="0" smtClean="0"/>
              <a:t>monetary policy</a:t>
            </a:r>
            <a:r>
              <a:rPr lang="en-US" altLang="ja-JP" sz="1900" dirty="0" smtClean="0"/>
              <a:t/>
            </a:r>
            <a:br>
              <a:rPr lang="en-US" altLang="ja-JP" sz="1900" dirty="0" smtClean="0"/>
            </a:br>
            <a:r>
              <a:rPr lang="en-US" altLang="ja-JP" sz="1900" dirty="0" smtClean="0"/>
              <a:t>decreases the money supply M⇒ the LM curve shifts left to LM“ in Figure16-9, but in the liquidity trap the </a:t>
            </a:r>
            <a:r>
              <a:rPr lang="en-US" altLang="ja-JP" sz="1900" i="1" dirty="0" smtClean="0"/>
              <a:t>LM</a:t>
            </a:r>
            <a:r>
              <a:rPr lang="en-US" altLang="ja-JP" sz="1900" dirty="0" smtClean="0"/>
              <a:t> curve remains horizontal. Equilibrium point is also </a:t>
            </a:r>
            <a:r>
              <a:rPr lang="en-US" altLang="ja-JP" sz="1900" i="1" dirty="0" smtClean="0"/>
              <a:t>E</a:t>
            </a:r>
            <a:r>
              <a:rPr lang="en-US" altLang="ja-JP" sz="1900" dirty="0" smtClean="0"/>
              <a:t>, equilibrium income </a:t>
            </a:r>
            <a:r>
              <a:rPr lang="en-US" altLang="ja-JP" sz="1900" i="1" dirty="0" smtClean="0"/>
              <a:t>Y</a:t>
            </a:r>
            <a:r>
              <a:rPr lang="en-US" altLang="ja-JP" sz="1900" dirty="0" smtClean="0"/>
              <a:t> and equilibrium interest rate</a:t>
            </a:r>
            <a:r>
              <a:rPr lang="en-US" altLang="ja-JP" sz="1900" i="1" dirty="0" smtClean="0"/>
              <a:t> </a:t>
            </a:r>
            <a:r>
              <a:rPr lang="en-US" altLang="ja-JP" sz="1900" i="1" dirty="0" err="1" smtClean="0"/>
              <a:t>i</a:t>
            </a:r>
            <a:r>
              <a:rPr lang="en-US" altLang="ja-JP" sz="1900" i="1" dirty="0" smtClean="0"/>
              <a:t> </a:t>
            </a:r>
            <a:r>
              <a:rPr lang="en-US" altLang="ja-JP" sz="1900" dirty="0" smtClean="0"/>
              <a:t>are unchanged. There is no change in price </a:t>
            </a:r>
            <a:r>
              <a:rPr lang="en-US" altLang="ja-JP" sz="1900" i="1" dirty="0" smtClean="0"/>
              <a:t>P</a:t>
            </a:r>
            <a:r>
              <a:rPr lang="en-US" altLang="ja-JP" sz="1900" dirty="0" smtClean="0"/>
              <a:t> as well. There is no effect of tight monetary policy</a:t>
            </a:r>
            <a:r>
              <a:rPr lang="en-US" altLang="ja-JP" sz="1900" dirty="0" smtClean="0"/>
              <a:t>.</a:t>
            </a:r>
          </a:p>
          <a:p>
            <a:r>
              <a:rPr lang="en-US" altLang="ja-JP" sz="1800" dirty="0" smtClean="0"/>
              <a:t>1930</a:t>
            </a:r>
            <a:r>
              <a:rPr lang="ja-JP" altLang="ja-JP" sz="1800" dirty="0" smtClean="0"/>
              <a:t>年代</a:t>
            </a:r>
            <a:r>
              <a:rPr lang="ja-JP" altLang="en-US" sz="1800" b="1" dirty="0" smtClean="0"/>
              <a:t>大</a:t>
            </a:r>
            <a:r>
              <a:rPr lang="ja-JP" altLang="ja-JP" sz="1800" b="1" dirty="0" smtClean="0"/>
              <a:t>不況</a:t>
            </a:r>
            <a:r>
              <a:rPr lang="ja-JP" altLang="ja-JP" sz="1800" dirty="0" smtClean="0"/>
              <a:t>（</a:t>
            </a:r>
            <a:r>
              <a:rPr lang="en-US" altLang="ja-JP" sz="1800" dirty="0" smtClean="0"/>
              <a:t>great depression</a:t>
            </a:r>
            <a:r>
              <a:rPr lang="ja-JP" altLang="ja-JP" sz="1800" dirty="0" smtClean="0"/>
              <a:t>）⇒利子率</a:t>
            </a:r>
            <a:r>
              <a:rPr lang="en-US" altLang="ja-JP" sz="1800" i="1" dirty="0" err="1" smtClean="0"/>
              <a:t>i</a:t>
            </a:r>
            <a:r>
              <a:rPr lang="ja-JP" altLang="ja-JP" sz="1800" dirty="0" smtClean="0"/>
              <a:t>は下限に張り付き、</a:t>
            </a:r>
            <a:r>
              <a:rPr lang="ja-JP" altLang="ja-JP" sz="1800" dirty="0" smtClean="0"/>
              <a:t>貨幣需要</a:t>
            </a:r>
            <a:r>
              <a:rPr lang="ja-JP" altLang="ja-JP" sz="1800" dirty="0" smtClean="0"/>
              <a:t>の利子弾力性は</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＝－∞、と無限大。貨幣供給を増やしても、</a:t>
            </a:r>
            <a:r>
              <a:rPr lang="ja-JP" altLang="ja-JP" sz="1800" dirty="0" smtClean="0"/>
              <a:t>退蔵されて</a:t>
            </a:r>
            <a:r>
              <a:rPr lang="ja-JP" altLang="ja-JP" sz="1800" dirty="0" smtClean="0"/>
              <a:t>、活動残高として使われることはない＝</a:t>
            </a:r>
            <a:r>
              <a:rPr lang="ja-JP" altLang="ja-JP" sz="1800" b="1" dirty="0" smtClean="0"/>
              <a:t>流動性の罠</a:t>
            </a:r>
            <a:r>
              <a:rPr lang="ja-JP" altLang="ja-JP" sz="1800" dirty="0" smtClean="0"/>
              <a:t>（</a:t>
            </a:r>
            <a:r>
              <a:rPr lang="en-US" altLang="ja-JP" sz="1800" dirty="0" smtClean="0"/>
              <a:t>liquidity trap</a:t>
            </a:r>
            <a:r>
              <a:rPr lang="ja-JP" altLang="ja-JP" sz="1800" dirty="0" smtClean="0"/>
              <a:t>）</a:t>
            </a:r>
            <a:r>
              <a:rPr lang="en-US" altLang="ja-JP" sz="1800" dirty="0" smtClean="0"/>
              <a:t>   16-9</a:t>
            </a:r>
            <a:r>
              <a:rPr lang="ja-JP" altLang="ja-JP" sz="1800" dirty="0" smtClean="0"/>
              <a:t>図で</a:t>
            </a:r>
            <a:r>
              <a:rPr lang="en-US" altLang="ja-JP" sz="1800" i="1" dirty="0" smtClean="0"/>
              <a:t>LM</a:t>
            </a:r>
            <a:r>
              <a:rPr lang="ja-JP" altLang="ja-JP" sz="1800" dirty="0" smtClean="0"/>
              <a:t>曲線の水平部分</a:t>
            </a:r>
            <a:r>
              <a:rPr lang="en-US" altLang="ja-JP" sz="1800" b="1" dirty="0" smtClean="0"/>
              <a:t> </a:t>
            </a:r>
            <a:endParaRPr lang="ja-JP" altLang="ja-JP" sz="1800" dirty="0" smtClean="0"/>
          </a:p>
          <a:p>
            <a:r>
              <a:rPr lang="ja-JP" altLang="ja-JP" sz="1800" b="1" dirty="0" smtClean="0"/>
              <a:t>（１）金融緩和政策</a:t>
            </a:r>
            <a:endParaRPr lang="ja-JP" altLang="ja-JP" sz="1800" dirty="0" smtClean="0"/>
          </a:p>
          <a:p>
            <a:r>
              <a:rPr lang="ja-JP" altLang="ja-JP" sz="1800" dirty="0" smtClean="0"/>
              <a:t>金融緩和で貨幣供給量</a:t>
            </a:r>
            <a:r>
              <a:rPr lang="en-US" altLang="ja-JP" sz="1800" i="1" dirty="0" smtClean="0"/>
              <a:t>M</a:t>
            </a:r>
            <a:r>
              <a:rPr lang="ja-JP" altLang="ja-JP" sz="1800" dirty="0" smtClean="0"/>
              <a:t>を増加⇒</a:t>
            </a:r>
            <a:r>
              <a:rPr lang="en-US" altLang="ja-JP" sz="1800" dirty="0" smtClean="0"/>
              <a:t>16-9</a:t>
            </a:r>
            <a:r>
              <a:rPr lang="ja-JP" altLang="ja-JP" sz="1800" dirty="0" smtClean="0"/>
              <a:t>図で</a:t>
            </a:r>
            <a:r>
              <a:rPr lang="en-US" altLang="ja-JP" sz="1800" i="1" dirty="0" smtClean="0"/>
              <a:t>LM</a:t>
            </a:r>
            <a:r>
              <a:rPr lang="ja-JP" altLang="ja-JP" sz="1800" dirty="0" smtClean="0"/>
              <a:t>曲線は</a:t>
            </a:r>
            <a:r>
              <a:rPr lang="en-US" altLang="ja-JP" sz="1800" i="1" dirty="0" smtClean="0"/>
              <a:t>LM</a:t>
            </a:r>
            <a:r>
              <a:rPr lang="en-US" altLang="ja-JP" sz="1800" dirty="0" smtClean="0"/>
              <a:t>’</a:t>
            </a:r>
            <a:r>
              <a:rPr lang="ja-JP" altLang="ja-JP" sz="1800" dirty="0" smtClean="0"/>
              <a:t>へ</a:t>
            </a:r>
            <a:endParaRPr lang="en-US" altLang="ja-JP" sz="1800" dirty="0" smtClean="0"/>
          </a:p>
          <a:p>
            <a:r>
              <a:rPr lang="ja-JP" altLang="ja-JP" sz="1800" dirty="0" smtClean="0"/>
              <a:t>と</a:t>
            </a:r>
            <a:r>
              <a:rPr lang="ja-JP" altLang="ja-JP" sz="1800" dirty="0" smtClean="0"/>
              <a:t>右方</a:t>
            </a:r>
            <a:r>
              <a:rPr lang="ja-JP" altLang="ja-JP" sz="1800" dirty="0" smtClean="0"/>
              <a:t>シフト</a:t>
            </a:r>
            <a:r>
              <a:rPr lang="ja-JP" altLang="ja-JP" sz="1800" dirty="0" smtClean="0"/>
              <a:t>、流動性の罠では、</a:t>
            </a:r>
            <a:r>
              <a:rPr lang="en-US" altLang="ja-JP" sz="1800" i="1" dirty="0" smtClean="0"/>
              <a:t>LM</a:t>
            </a:r>
            <a:r>
              <a:rPr lang="ja-JP" altLang="ja-JP" sz="1800" dirty="0" smtClean="0"/>
              <a:t>曲線は水平のまま。</a:t>
            </a:r>
            <a:r>
              <a:rPr lang="ja-JP" altLang="ja-JP" sz="1800" dirty="0" smtClean="0"/>
              <a:t>均衡点</a:t>
            </a:r>
            <a:endParaRPr lang="en-US" altLang="ja-JP" sz="1800" dirty="0" smtClean="0"/>
          </a:p>
          <a:p>
            <a:r>
              <a:rPr lang="ja-JP" altLang="ja-JP" sz="1800" dirty="0" smtClean="0"/>
              <a:t>も</a:t>
            </a:r>
            <a:r>
              <a:rPr lang="en-US" altLang="ja-JP" sz="1800" i="1" dirty="0" smtClean="0"/>
              <a:t>E</a:t>
            </a:r>
            <a:r>
              <a:rPr lang="ja-JP" altLang="ja-JP" sz="1800" dirty="0" smtClean="0"/>
              <a:t>点のまま、均衡</a:t>
            </a:r>
            <a:r>
              <a:rPr lang="ja-JP" altLang="ja-JP" sz="1800" dirty="0" smtClean="0"/>
              <a:t>所得</a:t>
            </a:r>
            <a:r>
              <a:rPr lang="en-US" altLang="ja-JP" sz="1800" i="1" dirty="0" smtClean="0"/>
              <a:t>Y</a:t>
            </a:r>
            <a:r>
              <a:rPr lang="ja-JP" altLang="ja-JP" sz="1800" dirty="0" smtClean="0"/>
              <a:t>も均衡利子率</a:t>
            </a:r>
            <a:r>
              <a:rPr lang="en-US" altLang="ja-JP" sz="1800" i="1" dirty="0" err="1" smtClean="0"/>
              <a:t>i</a:t>
            </a:r>
            <a:r>
              <a:rPr lang="ja-JP" altLang="ja-JP" sz="1800" dirty="0" smtClean="0"/>
              <a:t>も不変。物価</a:t>
            </a:r>
            <a:r>
              <a:rPr lang="en-US" altLang="ja-JP" sz="1800" i="1" dirty="0" smtClean="0"/>
              <a:t>P</a:t>
            </a:r>
            <a:r>
              <a:rPr lang="ja-JP" altLang="ja-JP" sz="1800" dirty="0" err="1" smtClean="0"/>
              <a:t>にも</a:t>
            </a:r>
            <a:r>
              <a:rPr lang="ja-JP" altLang="ja-JP" sz="1800" dirty="0" smtClean="0"/>
              <a:t>何ら</a:t>
            </a:r>
            <a:endParaRPr lang="en-US" altLang="ja-JP" sz="1800" dirty="0" smtClean="0"/>
          </a:p>
          <a:p>
            <a:r>
              <a:rPr lang="ja-JP" altLang="ja-JP" sz="1800" dirty="0" smtClean="0"/>
              <a:t>変化</a:t>
            </a:r>
            <a:r>
              <a:rPr lang="ja-JP" altLang="ja-JP" sz="1800" dirty="0" smtClean="0"/>
              <a:t>なし。金融緩和政策の効果なし</a:t>
            </a:r>
          </a:p>
          <a:p>
            <a:r>
              <a:rPr lang="ja-JP" altLang="ja-JP" sz="1800" b="1" dirty="0" smtClean="0"/>
              <a:t>（２）金融引き締め政策</a:t>
            </a:r>
            <a:endParaRPr lang="ja-JP" altLang="ja-JP" sz="1800" dirty="0" smtClean="0"/>
          </a:p>
          <a:p>
            <a:r>
              <a:rPr lang="ja-JP" altLang="ja-JP" sz="1800" dirty="0" smtClean="0"/>
              <a:t>金融引き締めで貨幣供給量</a:t>
            </a:r>
            <a:r>
              <a:rPr lang="en-US" altLang="ja-JP" sz="1800" i="1" dirty="0" smtClean="0"/>
              <a:t>M</a:t>
            </a:r>
            <a:r>
              <a:rPr lang="ja-JP" altLang="ja-JP" sz="1800" dirty="0" smtClean="0"/>
              <a:t>を減少⇒</a:t>
            </a:r>
            <a:r>
              <a:rPr lang="en-US" altLang="ja-JP" sz="1800" dirty="0" smtClean="0"/>
              <a:t>16-9</a:t>
            </a:r>
            <a:r>
              <a:rPr lang="ja-JP" altLang="ja-JP" sz="1800" dirty="0" smtClean="0"/>
              <a:t>図で</a:t>
            </a:r>
            <a:r>
              <a:rPr lang="en-US" altLang="ja-JP" sz="1800" i="1" dirty="0" smtClean="0"/>
              <a:t>LM</a:t>
            </a:r>
            <a:r>
              <a:rPr lang="ja-JP" altLang="ja-JP" sz="1800" dirty="0" smtClean="0"/>
              <a:t>曲線は</a:t>
            </a:r>
            <a:r>
              <a:rPr lang="en-US" altLang="ja-JP" sz="1800" i="1" dirty="0" smtClean="0"/>
              <a:t>LM</a:t>
            </a:r>
            <a:r>
              <a:rPr lang="en-US" altLang="ja-JP" sz="1800" dirty="0" smtClean="0"/>
              <a:t>”</a:t>
            </a:r>
          </a:p>
          <a:p>
            <a:r>
              <a:rPr lang="ja-JP" altLang="ja-JP" sz="1800" dirty="0" smtClean="0"/>
              <a:t>へ</a:t>
            </a:r>
            <a:r>
              <a:rPr lang="ja-JP" altLang="ja-JP" sz="1800" dirty="0" smtClean="0"/>
              <a:t>左方</a:t>
            </a:r>
            <a:r>
              <a:rPr lang="ja-JP" altLang="ja-JP" sz="1800" dirty="0" smtClean="0"/>
              <a:t>シフト</a:t>
            </a:r>
            <a:r>
              <a:rPr lang="ja-JP" altLang="ja-JP" sz="1800" dirty="0" smtClean="0"/>
              <a:t>、流動性の罠で</a:t>
            </a:r>
            <a:r>
              <a:rPr lang="en-US" altLang="ja-JP" sz="1800" i="1" dirty="0" smtClean="0"/>
              <a:t>LM</a:t>
            </a:r>
            <a:r>
              <a:rPr lang="ja-JP" altLang="ja-JP" sz="1800" dirty="0" smtClean="0"/>
              <a:t>曲線は水平のまま。均衡点も</a:t>
            </a:r>
            <a:r>
              <a:rPr lang="en-US" altLang="ja-JP" sz="1800" i="1" dirty="0" smtClean="0"/>
              <a:t>E</a:t>
            </a:r>
            <a:r>
              <a:rPr lang="ja-JP" altLang="ja-JP" sz="1800" dirty="0" smtClean="0"/>
              <a:t>点</a:t>
            </a:r>
            <a:endParaRPr lang="en-US" altLang="ja-JP" sz="1800" dirty="0" smtClean="0"/>
          </a:p>
          <a:p>
            <a:r>
              <a:rPr lang="ja-JP" altLang="ja-JP" sz="1800" dirty="0" smtClean="0"/>
              <a:t>の</a:t>
            </a:r>
            <a:r>
              <a:rPr lang="ja-JP" altLang="ja-JP" sz="1800" dirty="0" smtClean="0"/>
              <a:t>まま、均衡所得</a:t>
            </a:r>
            <a:r>
              <a:rPr lang="en-US" altLang="ja-JP" sz="1800" dirty="0" smtClean="0"/>
              <a:t> </a:t>
            </a:r>
            <a:r>
              <a:rPr lang="en-US" altLang="ja-JP" sz="1800" i="1" dirty="0" smtClean="0"/>
              <a:t>Y</a:t>
            </a:r>
            <a:r>
              <a:rPr lang="ja-JP" altLang="ja-JP" sz="1800" dirty="0" smtClean="0"/>
              <a:t>も均衡利子率</a:t>
            </a:r>
            <a:r>
              <a:rPr lang="en-US" altLang="ja-JP" sz="1800" i="1" dirty="0" err="1" smtClean="0"/>
              <a:t>i</a:t>
            </a:r>
            <a:r>
              <a:rPr lang="ja-JP" altLang="ja-JP" sz="1800" dirty="0" smtClean="0"/>
              <a:t>も不変。物価</a:t>
            </a:r>
            <a:r>
              <a:rPr lang="en-US" altLang="ja-JP" sz="1800" i="1" dirty="0" smtClean="0"/>
              <a:t>P</a:t>
            </a:r>
            <a:r>
              <a:rPr lang="ja-JP" altLang="ja-JP" sz="1800" dirty="0" smtClean="0"/>
              <a:t>も不変。金融</a:t>
            </a:r>
            <a:r>
              <a:rPr lang="ja-JP" altLang="ja-JP" sz="1800" dirty="0" smtClean="0"/>
              <a:t>引き</a:t>
            </a:r>
            <a:endParaRPr lang="en-US" altLang="ja-JP" sz="1800" dirty="0" smtClean="0"/>
          </a:p>
          <a:p>
            <a:r>
              <a:rPr lang="ja-JP" altLang="ja-JP" sz="1800" dirty="0" smtClean="0"/>
              <a:t>締め</a:t>
            </a:r>
            <a:r>
              <a:rPr lang="ja-JP" altLang="ja-JP" sz="1800" dirty="0" smtClean="0"/>
              <a:t>政策の効果なし。</a:t>
            </a:r>
            <a:r>
              <a:rPr lang="en-US" altLang="ja-JP" sz="1800" dirty="0" smtClean="0"/>
              <a:t>  </a:t>
            </a:r>
            <a:r>
              <a:rPr lang="en-US" altLang="ja-JP" sz="1800" dirty="0" smtClean="0"/>
              <a:t>  </a:t>
            </a:r>
            <a:r>
              <a:rPr lang="en-US" altLang="ja-JP" sz="1800" dirty="0" smtClean="0"/>
              <a:t>16-9</a:t>
            </a:r>
            <a:r>
              <a:rPr lang="ja-JP" altLang="ja-JP" sz="1800" dirty="0" smtClean="0"/>
              <a:t>図　金融緩和と金融引き締め</a:t>
            </a:r>
            <a:endParaRPr lang="ja-JP" altLang="ja-JP" sz="1800" dirty="0" smtClean="0"/>
          </a:p>
        </p:txBody>
      </p:sp>
      <p:pic>
        <p:nvPicPr>
          <p:cNvPr id="4" name="図 3"/>
          <p:cNvPicPr/>
          <p:nvPr/>
        </p:nvPicPr>
        <p:blipFill>
          <a:blip r:embed="rId2" cstate="print"/>
          <a:srcRect/>
          <a:stretch>
            <a:fillRect/>
          </a:stretch>
        </p:blipFill>
        <p:spPr bwMode="auto">
          <a:xfrm>
            <a:off x="5724128" y="4149080"/>
            <a:ext cx="3419872" cy="270892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８</a:t>
            </a:r>
            <a:r>
              <a:rPr lang="en-US" altLang="ja-JP" sz="2000" b="1" dirty="0" smtClean="0"/>
              <a:t>B</a:t>
            </a:r>
            <a:r>
              <a:rPr lang="ja-JP" altLang="ja-JP" sz="2000" b="1" dirty="0" err="1" smtClean="0"/>
              <a:t>．</a:t>
            </a:r>
            <a:r>
              <a:rPr lang="en-US" altLang="ja-JP" sz="2000" b="1" dirty="0" smtClean="0"/>
              <a:t>Depression </a:t>
            </a:r>
            <a:r>
              <a:rPr lang="en-US" altLang="ja-JP" sz="2000" b="1" dirty="0" smtClean="0"/>
              <a:t>and Monetary </a:t>
            </a:r>
            <a:r>
              <a:rPr lang="en-US" altLang="ja-JP" sz="2000" b="1" dirty="0" smtClean="0"/>
              <a:t>Policy     </a:t>
            </a:r>
            <a:r>
              <a:rPr lang="ja-JP" altLang="ja-JP" sz="2000" b="1" dirty="0" smtClean="0"/>
              <a:t>不況</a:t>
            </a:r>
            <a:r>
              <a:rPr lang="ja-JP" altLang="ja-JP" sz="2000" b="1" dirty="0" smtClean="0"/>
              <a:t>と金融政策</a:t>
            </a:r>
            <a:r>
              <a:rPr lang="ja-JP" altLang="en-US"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rmAutofit fontScale="85000" lnSpcReduction="20000"/>
          </a:bodyPr>
          <a:lstStyle/>
          <a:p>
            <a:pPr>
              <a:buNone/>
            </a:pPr>
            <a:r>
              <a:rPr lang="en-US" altLang="ja-JP" sz="1900" dirty="0" smtClean="0"/>
              <a:t>(</a:t>
            </a:r>
            <a:r>
              <a:rPr lang="en-US" altLang="ja-JP" sz="1900" dirty="0" smtClean="0"/>
              <a:t>3) </a:t>
            </a:r>
            <a:r>
              <a:rPr lang="en-US" altLang="ja-JP" sz="1900" b="1" dirty="0" smtClean="0"/>
              <a:t>Zero Interest Rate Policy</a:t>
            </a:r>
          </a:p>
          <a:p>
            <a:pPr>
              <a:buNone/>
            </a:pPr>
            <a:r>
              <a:rPr lang="en-US" altLang="ja-JP" sz="1900" dirty="0" smtClean="0"/>
              <a:t>Keynes ‘General Theory’ “</a:t>
            </a:r>
            <a:r>
              <a:rPr lang="en-US" altLang="ja-JP" sz="1900" dirty="0" err="1" smtClean="0"/>
              <a:t>Jonbull</a:t>
            </a:r>
            <a:r>
              <a:rPr lang="en-US" altLang="ja-JP" sz="1900" dirty="0" smtClean="0"/>
              <a:t> can not put up with 2% interest rate” Lower-limit interest rate. 2% low interest rate in Genoa in medieval times. </a:t>
            </a:r>
            <a:r>
              <a:rPr lang="en-US" altLang="ja-JP" sz="1900" b="1" dirty="0" smtClean="0"/>
              <a:t>Since 1995</a:t>
            </a:r>
            <a:r>
              <a:rPr lang="en-US" altLang="ja-JP" sz="1900" dirty="0" smtClean="0"/>
              <a:t>, the Bank of Japan has lowered the call rate of policy interest rates to </a:t>
            </a:r>
            <a:r>
              <a:rPr lang="en-US" altLang="ja-JP" sz="1900" b="1" dirty="0" smtClean="0"/>
              <a:t>near 0% from 1%</a:t>
            </a:r>
            <a:r>
              <a:rPr lang="en-US" altLang="ja-JP" sz="1900" dirty="0" smtClean="0"/>
              <a:t>, and to </a:t>
            </a:r>
            <a:r>
              <a:rPr lang="en-US" altLang="ja-JP" sz="1900" b="1" dirty="0" smtClean="0"/>
              <a:t>0.15% from February 1999 </a:t>
            </a:r>
            <a:r>
              <a:rPr lang="ja-JP" altLang="en-US" sz="1900" dirty="0" smtClean="0"/>
              <a:t>＝</a:t>
            </a:r>
            <a:r>
              <a:rPr lang="en-US" altLang="ja-JP" sz="1900" dirty="0" smtClean="0"/>
              <a:t> </a:t>
            </a:r>
            <a:r>
              <a:rPr lang="en-US" altLang="ja-JP" sz="1900" b="1" dirty="0" smtClean="0"/>
              <a:t>zero interest rate policy</a:t>
            </a:r>
            <a:endParaRPr lang="en-US" altLang="ja-JP" sz="1900" dirty="0" smtClean="0"/>
          </a:p>
          <a:p>
            <a:pPr>
              <a:buNone/>
            </a:pPr>
            <a:r>
              <a:rPr lang="en-US" altLang="ja-JP" sz="1900" dirty="0" smtClean="0"/>
              <a:t>Zero interest rate policy to lower the federal fund rate of policy interest rate to </a:t>
            </a:r>
            <a:r>
              <a:rPr lang="en-US" altLang="ja-JP" sz="1900" b="1" dirty="0" smtClean="0"/>
              <a:t>0 </a:t>
            </a:r>
            <a:r>
              <a:rPr lang="ja-JP" altLang="en-US" sz="1900" b="1" dirty="0" smtClean="0"/>
              <a:t>～</a:t>
            </a:r>
            <a:r>
              <a:rPr lang="en-US" altLang="ja-JP" sz="1900" b="1" dirty="0" smtClean="0"/>
              <a:t> 0.25% from December 2008</a:t>
            </a:r>
            <a:r>
              <a:rPr lang="en-US" altLang="ja-JP" sz="1900" dirty="0" smtClean="0"/>
              <a:t> after the real estate bubble collapsed in 2007 in the United States</a:t>
            </a:r>
            <a:r>
              <a:rPr lang="ja-JP" altLang="en-US" sz="1900" dirty="0" err="1" smtClean="0"/>
              <a:t>。</a:t>
            </a:r>
            <a:endParaRPr lang="en-US" altLang="ja-JP" sz="1900" dirty="0" smtClean="0"/>
          </a:p>
          <a:p>
            <a:pPr>
              <a:buNone/>
            </a:pPr>
            <a:r>
              <a:rPr lang="en-US" altLang="ja-JP" sz="1900" dirty="0" smtClean="0"/>
              <a:t>⇒ In the figure 16-10, the </a:t>
            </a:r>
            <a:r>
              <a:rPr lang="en-US" altLang="ja-JP" sz="1900" i="1" dirty="0" smtClean="0"/>
              <a:t>LM</a:t>
            </a:r>
            <a:r>
              <a:rPr lang="en-US" altLang="ja-JP" sz="1900" dirty="0" smtClean="0"/>
              <a:t> curve shifts down to </a:t>
            </a:r>
            <a:r>
              <a:rPr lang="en-US" altLang="ja-JP" sz="1900" i="1" dirty="0" smtClean="0"/>
              <a:t>LM</a:t>
            </a:r>
            <a:r>
              <a:rPr lang="en-US" altLang="ja-JP" sz="1900" dirty="0" smtClean="0"/>
              <a:t>', the liquidity trap part is zero interest rate.⇒ The equilibrium point with the </a:t>
            </a:r>
            <a:r>
              <a:rPr lang="en-US" altLang="ja-JP" sz="1900" i="1" dirty="0" smtClean="0"/>
              <a:t>IS</a:t>
            </a:r>
            <a:r>
              <a:rPr lang="en-US" altLang="ja-JP" sz="1900" dirty="0" smtClean="0"/>
              <a:t> curve shifts from point </a:t>
            </a:r>
            <a:r>
              <a:rPr lang="en-US" altLang="ja-JP" sz="1900" i="1" dirty="0" smtClean="0"/>
              <a:t>E</a:t>
            </a:r>
            <a:r>
              <a:rPr lang="en-US" altLang="ja-JP" sz="1900" dirty="0" smtClean="0"/>
              <a:t> to point</a:t>
            </a:r>
            <a:r>
              <a:rPr lang="en-US" altLang="ja-JP" sz="1900" i="1" dirty="0" smtClean="0"/>
              <a:t> E </a:t>
            </a:r>
            <a:r>
              <a:rPr lang="en-US" altLang="ja-JP" sz="1900" dirty="0" smtClean="0"/>
              <a:t>‘</a:t>
            </a:r>
          </a:p>
          <a:p>
            <a:pPr>
              <a:buNone/>
            </a:pPr>
            <a:r>
              <a:rPr lang="en-US" altLang="ja-JP" sz="1900" dirty="0" smtClean="0"/>
              <a:t>The equilibrium interest rate is 0%, and equilibrium income is increased to </a:t>
            </a:r>
            <a:r>
              <a:rPr lang="en-US" altLang="ja-JP" sz="1900" i="1" dirty="0" smtClean="0"/>
              <a:t>Y‘ </a:t>
            </a:r>
            <a:r>
              <a:rPr lang="en-US" altLang="ja-JP" sz="1900" dirty="0" smtClean="0"/>
              <a:t>by the investment stimulus effect.</a:t>
            </a:r>
            <a:br>
              <a:rPr lang="en-US" altLang="ja-JP" sz="1900" dirty="0" smtClean="0"/>
            </a:br>
            <a:r>
              <a:rPr lang="en-US" altLang="ja-JP" sz="1900" b="1" dirty="0" smtClean="0"/>
              <a:t>One-time economic recovery effect </a:t>
            </a:r>
            <a:r>
              <a:rPr lang="en-US" altLang="ja-JP" sz="1900" dirty="0" smtClean="0"/>
              <a:t>through a downward shift of </a:t>
            </a:r>
            <a:r>
              <a:rPr lang="en-US" altLang="ja-JP" sz="1900" i="1" dirty="0" smtClean="0"/>
              <a:t>LM</a:t>
            </a:r>
            <a:r>
              <a:rPr lang="en-US" altLang="ja-JP" sz="1900" dirty="0" smtClean="0"/>
              <a:t> curve</a:t>
            </a:r>
            <a:br>
              <a:rPr lang="en-US" altLang="ja-JP" sz="1900" dirty="0" smtClean="0"/>
            </a:br>
            <a:r>
              <a:rPr lang="en-US" altLang="ja-JP" sz="1900" dirty="0" smtClean="0"/>
              <a:t> Figure 16-10, Zero interest rate policy and quantitative easy monetary </a:t>
            </a:r>
            <a:r>
              <a:rPr lang="en-US" altLang="ja-JP" sz="1900" dirty="0" smtClean="0"/>
              <a:t>policy</a:t>
            </a:r>
          </a:p>
          <a:p>
            <a:r>
              <a:rPr lang="ja-JP" altLang="ja-JP" sz="2000" b="1" dirty="0" smtClean="0"/>
              <a:t>（３）ゼロ金利政策</a:t>
            </a:r>
            <a:endParaRPr lang="ja-JP" altLang="ja-JP" sz="2000" dirty="0" smtClean="0"/>
          </a:p>
          <a:p>
            <a:r>
              <a:rPr lang="ja-JP" altLang="ja-JP" sz="2000" dirty="0" smtClean="0"/>
              <a:t>ケインズ『一般理論』「ジョンブルは</a:t>
            </a:r>
            <a:r>
              <a:rPr lang="en-US" altLang="ja-JP" sz="2000" dirty="0" smtClean="0"/>
              <a:t>2%</a:t>
            </a:r>
            <a:r>
              <a:rPr lang="ja-JP" altLang="ja-JP" sz="2000" dirty="0" smtClean="0"/>
              <a:t>の金利に我慢できない」</a:t>
            </a:r>
            <a:r>
              <a:rPr lang="ja-JP" altLang="ja-JP" sz="2000" dirty="0" smtClean="0"/>
              <a:t>下限</a:t>
            </a:r>
            <a:r>
              <a:rPr lang="ja-JP" altLang="en-US" sz="2000" dirty="0" smtClean="0"/>
              <a:t>金利</a:t>
            </a:r>
            <a:r>
              <a:rPr lang="ja-JP" altLang="en-US" sz="2000" dirty="0" smtClean="0"/>
              <a:t>、</a:t>
            </a:r>
            <a:r>
              <a:rPr lang="ja-JP" altLang="ja-JP" sz="2000" dirty="0" smtClean="0"/>
              <a:t>中世のジェノヴァで</a:t>
            </a:r>
            <a:r>
              <a:rPr lang="en-US" altLang="ja-JP" sz="2000" dirty="0" smtClean="0"/>
              <a:t>2</a:t>
            </a:r>
            <a:r>
              <a:rPr lang="ja-JP" altLang="ja-JP" sz="2000" dirty="0" smtClean="0"/>
              <a:t>％の低金利。日本銀行は</a:t>
            </a:r>
            <a:r>
              <a:rPr lang="en-US" altLang="ja-JP" sz="2000" dirty="0" smtClean="0"/>
              <a:t>1995</a:t>
            </a:r>
            <a:r>
              <a:rPr lang="ja-JP" altLang="ja-JP" sz="2000" dirty="0" smtClean="0"/>
              <a:t>年</a:t>
            </a:r>
            <a:r>
              <a:rPr lang="ja-JP" altLang="ja-JP" sz="2000" dirty="0" smtClean="0"/>
              <a:t>から政策</a:t>
            </a:r>
            <a:r>
              <a:rPr lang="ja-JP" altLang="ja-JP" sz="2000" dirty="0" smtClean="0"/>
              <a:t>金利のコールレートを</a:t>
            </a:r>
            <a:r>
              <a:rPr lang="en-US" altLang="ja-JP" sz="2000" dirty="0" smtClean="0"/>
              <a:t>1</a:t>
            </a:r>
            <a:r>
              <a:rPr lang="ja-JP" altLang="ja-JP" sz="2000" dirty="0" smtClean="0"/>
              <a:t>％を切ってゼロ％台、</a:t>
            </a:r>
            <a:r>
              <a:rPr lang="en-US" altLang="ja-JP" sz="2000" dirty="0" smtClean="0"/>
              <a:t>1999</a:t>
            </a:r>
            <a:r>
              <a:rPr lang="ja-JP" altLang="ja-JP" sz="2000" dirty="0" smtClean="0"/>
              <a:t>年</a:t>
            </a:r>
            <a:r>
              <a:rPr lang="en-US" altLang="ja-JP" sz="2000" dirty="0" smtClean="0"/>
              <a:t>2</a:t>
            </a:r>
            <a:r>
              <a:rPr lang="ja-JP" altLang="ja-JP" sz="2000" dirty="0" smtClean="0"/>
              <a:t>月</a:t>
            </a:r>
            <a:r>
              <a:rPr lang="ja-JP" altLang="ja-JP" sz="2000" dirty="0" smtClean="0"/>
              <a:t>からは</a:t>
            </a:r>
            <a:r>
              <a:rPr lang="en-US" altLang="ja-JP" sz="2000" dirty="0" smtClean="0"/>
              <a:t>0.15</a:t>
            </a:r>
            <a:r>
              <a:rPr lang="ja-JP" altLang="ja-JP" sz="2000" dirty="0" smtClean="0"/>
              <a:t>％に下げて</a:t>
            </a:r>
            <a:r>
              <a:rPr lang="ja-JP" altLang="ja-JP" sz="2000" b="1" dirty="0" smtClean="0"/>
              <a:t>ゼロ金利政策</a:t>
            </a:r>
            <a:r>
              <a:rPr lang="ja-JP" altLang="ja-JP" sz="2000" dirty="0" smtClean="0"/>
              <a:t>（</a:t>
            </a:r>
            <a:r>
              <a:rPr lang="en-US" altLang="ja-JP" sz="2000" dirty="0" smtClean="0"/>
              <a:t>zero interest rate policy</a:t>
            </a:r>
            <a:r>
              <a:rPr lang="ja-JP" altLang="ja-JP" sz="2000" dirty="0" smtClean="0"/>
              <a:t>）</a:t>
            </a:r>
            <a:endParaRPr lang="en-US" altLang="ja-JP" sz="2000" dirty="0" smtClean="0"/>
          </a:p>
          <a:p>
            <a:pPr>
              <a:buNone/>
            </a:pPr>
            <a:r>
              <a:rPr lang="ja-JP" altLang="ja-JP" sz="2000" dirty="0" smtClean="0"/>
              <a:t>アメリカ</a:t>
            </a:r>
            <a:r>
              <a:rPr lang="ja-JP" altLang="ja-JP" sz="2000" dirty="0" smtClean="0"/>
              <a:t>でも不動産バブルが</a:t>
            </a:r>
            <a:r>
              <a:rPr lang="en-US" altLang="ja-JP" sz="2000" dirty="0" smtClean="0"/>
              <a:t>2007</a:t>
            </a:r>
            <a:r>
              <a:rPr lang="ja-JP" altLang="ja-JP" sz="2000" dirty="0" smtClean="0"/>
              <a:t>年に崩壊したあと</a:t>
            </a:r>
            <a:r>
              <a:rPr lang="en-US" altLang="ja-JP" sz="2000" dirty="0" smtClean="0"/>
              <a:t>2008</a:t>
            </a:r>
            <a:r>
              <a:rPr lang="ja-JP" altLang="ja-JP" sz="2000" dirty="0" smtClean="0"/>
              <a:t>年</a:t>
            </a:r>
            <a:r>
              <a:rPr lang="en-US" altLang="ja-JP" sz="2000" dirty="0" smtClean="0"/>
              <a:t>12</a:t>
            </a:r>
            <a:r>
              <a:rPr lang="ja-JP" altLang="ja-JP" sz="2000" dirty="0" smtClean="0"/>
              <a:t>月から</a:t>
            </a:r>
            <a:r>
              <a:rPr lang="ja-JP" altLang="ja-JP" sz="2000" dirty="0" smtClean="0"/>
              <a:t>、</a:t>
            </a:r>
            <a:endParaRPr lang="en-US" altLang="ja-JP" sz="2000" dirty="0" smtClean="0"/>
          </a:p>
          <a:p>
            <a:r>
              <a:rPr lang="ja-JP" altLang="ja-JP" sz="2000" dirty="0" smtClean="0"/>
              <a:t>政策</a:t>
            </a:r>
            <a:r>
              <a:rPr lang="ja-JP" altLang="ja-JP" sz="2000" dirty="0" smtClean="0"/>
              <a:t>金利のフェデラルファンドレートを</a:t>
            </a:r>
            <a:r>
              <a:rPr lang="en-US" altLang="ja-JP" sz="2000" dirty="0" smtClean="0"/>
              <a:t>0~0.25</a:t>
            </a:r>
            <a:r>
              <a:rPr lang="ja-JP" altLang="ja-JP" sz="2000" dirty="0" smtClean="0"/>
              <a:t>％に下げる</a:t>
            </a:r>
            <a:r>
              <a:rPr lang="ja-JP" altLang="ja-JP" sz="2000" dirty="0" smtClean="0"/>
              <a:t>ゼロ</a:t>
            </a:r>
            <a:endParaRPr lang="en-US" altLang="ja-JP" sz="2000" dirty="0" smtClean="0"/>
          </a:p>
          <a:p>
            <a:r>
              <a:rPr lang="ja-JP" altLang="ja-JP" sz="2000" dirty="0" smtClean="0"/>
              <a:t>金利政策⇒</a:t>
            </a:r>
            <a:r>
              <a:rPr lang="en-US" altLang="ja-JP" sz="2000" dirty="0" smtClean="0"/>
              <a:t>16-10</a:t>
            </a:r>
            <a:r>
              <a:rPr lang="ja-JP" altLang="ja-JP" sz="2000" dirty="0" smtClean="0"/>
              <a:t>図で</a:t>
            </a:r>
            <a:r>
              <a:rPr lang="en-US" altLang="ja-JP" sz="2000" i="1" dirty="0" smtClean="0"/>
              <a:t>LM</a:t>
            </a:r>
            <a:r>
              <a:rPr lang="ja-JP" altLang="ja-JP" sz="2000" dirty="0" smtClean="0"/>
              <a:t>曲線は</a:t>
            </a:r>
            <a:r>
              <a:rPr lang="en-US" altLang="ja-JP" sz="2000" i="1" dirty="0" smtClean="0"/>
              <a:t>LM</a:t>
            </a:r>
            <a:r>
              <a:rPr lang="en-US" altLang="ja-JP" sz="2000" dirty="0" smtClean="0"/>
              <a:t>’</a:t>
            </a:r>
            <a:r>
              <a:rPr lang="ja-JP" altLang="ja-JP" sz="2000" dirty="0" err="1" smtClean="0"/>
              <a:t>へと</a:t>
            </a:r>
            <a:r>
              <a:rPr lang="ja-JP" altLang="ja-JP" sz="2000" dirty="0" smtClean="0"/>
              <a:t>下方シフト、</a:t>
            </a:r>
            <a:r>
              <a:rPr lang="ja-JP" altLang="ja-JP" sz="2000" dirty="0" smtClean="0"/>
              <a:t>流動性</a:t>
            </a:r>
            <a:endParaRPr lang="en-US" altLang="ja-JP" sz="2000" dirty="0" smtClean="0"/>
          </a:p>
          <a:p>
            <a:r>
              <a:rPr lang="ja-JP" altLang="ja-JP" sz="2000" dirty="0" smtClean="0"/>
              <a:t>の</a:t>
            </a:r>
            <a:r>
              <a:rPr lang="ja-JP" altLang="ja-JP" sz="2000" dirty="0" smtClean="0"/>
              <a:t>罠の</a:t>
            </a:r>
            <a:r>
              <a:rPr lang="ja-JP" altLang="ja-JP" sz="2000" dirty="0" smtClean="0"/>
              <a:t>部分</a:t>
            </a:r>
            <a:r>
              <a:rPr lang="ja-JP" altLang="ja-JP" sz="2000" dirty="0" smtClean="0"/>
              <a:t>が</a:t>
            </a:r>
            <a:r>
              <a:rPr lang="ja-JP" altLang="ja-JP" sz="2000" dirty="0" smtClean="0"/>
              <a:t>ゼロ金利</a:t>
            </a:r>
            <a:r>
              <a:rPr lang="ja-JP" altLang="ja-JP" sz="2000" dirty="0" smtClean="0"/>
              <a:t>。⇒</a:t>
            </a:r>
            <a:r>
              <a:rPr lang="en-US" altLang="ja-JP" sz="2000" i="1" dirty="0" smtClean="0"/>
              <a:t>IS</a:t>
            </a:r>
            <a:r>
              <a:rPr lang="ja-JP" altLang="ja-JP" sz="2000" dirty="0" smtClean="0"/>
              <a:t>曲線との均衡点は</a:t>
            </a:r>
            <a:r>
              <a:rPr lang="en-US" altLang="ja-JP" sz="2000" i="1" dirty="0" smtClean="0"/>
              <a:t>E</a:t>
            </a:r>
            <a:r>
              <a:rPr lang="ja-JP" altLang="ja-JP" sz="2000" dirty="0" smtClean="0"/>
              <a:t>点から</a:t>
            </a:r>
            <a:r>
              <a:rPr lang="en-US" altLang="ja-JP" sz="2000" i="1" dirty="0" smtClean="0"/>
              <a:t>E</a:t>
            </a:r>
            <a:r>
              <a:rPr lang="en-US" altLang="ja-JP" sz="2000" dirty="0" smtClean="0"/>
              <a:t>’</a:t>
            </a:r>
            <a:r>
              <a:rPr lang="ja-JP" altLang="ja-JP" sz="2000" dirty="0" smtClean="0"/>
              <a:t>点</a:t>
            </a:r>
            <a:endParaRPr lang="en-US" altLang="ja-JP" sz="2000" dirty="0" smtClean="0"/>
          </a:p>
          <a:p>
            <a:r>
              <a:rPr lang="ja-JP" altLang="ja-JP" sz="2000" dirty="0" err="1" smtClean="0"/>
              <a:t>へ</a:t>
            </a:r>
            <a:r>
              <a:rPr lang="ja-JP" altLang="ja-JP" sz="2000" dirty="0" err="1" smtClean="0"/>
              <a:t>と</a:t>
            </a:r>
            <a:r>
              <a:rPr lang="ja-JP" altLang="ja-JP" sz="2000" dirty="0" smtClean="0"/>
              <a:t>シフト</a:t>
            </a:r>
            <a:r>
              <a:rPr lang="ja-JP" altLang="ja-JP" sz="2000" dirty="0" smtClean="0"/>
              <a:t>、均衡</a:t>
            </a:r>
            <a:r>
              <a:rPr lang="ja-JP" altLang="ja-JP" sz="2000" dirty="0" smtClean="0"/>
              <a:t>利子率は</a:t>
            </a:r>
            <a:r>
              <a:rPr lang="en-US" altLang="ja-JP" sz="2000" dirty="0" smtClean="0"/>
              <a:t>0</a:t>
            </a:r>
            <a:r>
              <a:rPr lang="ja-JP" altLang="ja-JP" sz="2000" dirty="0" smtClean="0"/>
              <a:t>％、その投資刺激効果により</a:t>
            </a:r>
            <a:r>
              <a:rPr lang="ja-JP" altLang="ja-JP" sz="2000" dirty="0" smtClean="0"/>
              <a:t>均衡</a:t>
            </a:r>
            <a:endParaRPr lang="en-US" altLang="ja-JP" sz="2000" dirty="0" smtClean="0"/>
          </a:p>
          <a:p>
            <a:r>
              <a:rPr lang="ja-JP" altLang="ja-JP" sz="2000" dirty="0" smtClean="0"/>
              <a:t>所得</a:t>
            </a:r>
            <a:r>
              <a:rPr lang="ja-JP" altLang="ja-JP" sz="2000" dirty="0" smtClean="0"/>
              <a:t>は</a:t>
            </a:r>
            <a:r>
              <a:rPr lang="en-US" altLang="ja-JP" sz="2000" i="1" dirty="0" smtClean="0"/>
              <a:t>Y</a:t>
            </a:r>
            <a:r>
              <a:rPr lang="en-US" altLang="ja-JP" sz="2000" dirty="0" smtClean="0"/>
              <a:t>’</a:t>
            </a:r>
            <a:r>
              <a:rPr lang="ja-JP" altLang="ja-JP" sz="2000" dirty="0" err="1" smtClean="0"/>
              <a:t>へと</a:t>
            </a:r>
            <a:r>
              <a:rPr lang="ja-JP" altLang="ja-JP" sz="2000" dirty="0" smtClean="0"/>
              <a:t>増加。</a:t>
            </a:r>
            <a:endParaRPr lang="en-US" altLang="ja-JP" sz="2000" dirty="0" smtClean="0"/>
          </a:p>
          <a:p>
            <a:r>
              <a:rPr lang="en-US" altLang="ja-JP" sz="2000" b="1" i="1" dirty="0" smtClean="0"/>
              <a:t>LM</a:t>
            </a:r>
            <a:r>
              <a:rPr lang="ja-JP" altLang="ja-JP" sz="2000" b="1" dirty="0" smtClean="0"/>
              <a:t>曲線の下方シフトで一回限りの景気回復効果</a:t>
            </a:r>
            <a:r>
              <a:rPr lang="ja-JP" altLang="en-US" sz="2000" dirty="0" smtClean="0"/>
              <a:t>　</a:t>
            </a:r>
            <a:endParaRPr lang="en-US" altLang="ja-JP" sz="2000" dirty="0" smtClean="0"/>
          </a:p>
          <a:p>
            <a:r>
              <a:rPr lang="ja-JP" altLang="en-US" sz="2000" dirty="0" smtClean="0"/>
              <a:t>　　        　　</a:t>
            </a:r>
            <a:r>
              <a:rPr lang="en-US" altLang="ja-JP" sz="2000" dirty="0" smtClean="0"/>
              <a:t>16-10</a:t>
            </a:r>
            <a:r>
              <a:rPr lang="ja-JP" altLang="ja-JP" sz="2000" dirty="0" smtClean="0"/>
              <a:t>図　ゼロ金利政策と量的金融緩和</a:t>
            </a:r>
            <a:endParaRPr lang="ja-JP" altLang="ja-JP" sz="1900" dirty="0"/>
          </a:p>
        </p:txBody>
      </p:sp>
      <p:pic>
        <p:nvPicPr>
          <p:cNvPr id="5" name="図 4"/>
          <p:cNvPicPr/>
          <p:nvPr/>
        </p:nvPicPr>
        <p:blipFill>
          <a:blip r:embed="rId2" cstate="print"/>
          <a:srcRect/>
          <a:stretch>
            <a:fillRect/>
          </a:stretch>
        </p:blipFill>
        <p:spPr bwMode="auto">
          <a:xfrm>
            <a:off x="6156176" y="4149080"/>
            <a:ext cx="2987824" cy="270892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８</a:t>
            </a:r>
            <a:r>
              <a:rPr lang="en-US" altLang="ja-JP" sz="2000" b="1" dirty="0" smtClean="0"/>
              <a:t>C</a:t>
            </a:r>
            <a:r>
              <a:rPr lang="ja-JP" altLang="ja-JP" sz="2000" b="1" dirty="0" err="1" smtClean="0"/>
              <a:t>．</a:t>
            </a:r>
            <a:r>
              <a:rPr lang="en-US" altLang="ja-JP" sz="2000" b="1" dirty="0" smtClean="0"/>
              <a:t>Depression </a:t>
            </a:r>
            <a:r>
              <a:rPr lang="en-US" altLang="ja-JP" sz="2000" b="1" dirty="0" smtClean="0"/>
              <a:t>and Monetary </a:t>
            </a:r>
            <a:r>
              <a:rPr lang="en-US" altLang="ja-JP" sz="2000" b="1" dirty="0" smtClean="0"/>
              <a:t>Policy    </a:t>
            </a:r>
            <a:r>
              <a:rPr lang="ja-JP" altLang="ja-JP" sz="2000" b="1" dirty="0" smtClean="0"/>
              <a:t>不況</a:t>
            </a:r>
            <a:r>
              <a:rPr lang="ja-JP" altLang="ja-JP" sz="2000" b="1" dirty="0" smtClean="0"/>
              <a:t>と金融政策</a:t>
            </a:r>
            <a:r>
              <a:rPr lang="ja-JP" altLang="en-US"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rmAutofit fontScale="92500" lnSpcReduction="20000"/>
          </a:bodyPr>
          <a:lstStyle/>
          <a:p>
            <a:pPr>
              <a:buNone/>
            </a:pPr>
            <a:r>
              <a:rPr lang="en-US" altLang="ja-JP" sz="1800" dirty="0" smtClean="0"/>
              <a:t>(</a:t>
            </a:r>
            <a:r>
              <a:rPr lang="en-US" altLang="ja-JP" sz="1800" dirty="0" smtClean="0"/>
              <a:t>4) </a:t>
            </a:r>
            <a:r>
              <a:rPr lang="en-US" altLang="ja-JP" sz="1800" b="1" dirty="0" smtClean="0"/>
              <a:t>Quantitative Easy Monetary Policy</a:t>
            </a:r>
          </a:p>
          <a:p>
            <a:pPr>
              <a:buNone/>
            </a:pPr>
            <a:r>
              <a:rPr lang="en-US" altLang="ja-JP" sz="1800" dirty="0" smtClean="0"/>
              <a:t>Increase the money supply under zero interest rate ⇒ In Figure 16-10 the </a:t>
            </a:r>
            <a:r>
              <a:rPr lang="en-US" altLang="ja-JP" sz="1800" i="1" dirty="0" smtClean="0"/>
              <a:t>LM</a:t>
            </a:r>
            <a:r>
              <a:rPr lang="en-US" altLang="ja-JP" sz="1800" dirty="0" smtClean="0"/>
              <a:t> curve shifts right from </a:t>
            </a:r>
            <a:r>
              <a:rPr lang="en-US" altLang="ja-JP" sz="1800" i="1" dirty="0" smtClean="0"/>
              <a:t>LM </a:t>
            </a:r>
            <a:r>
              <a:rPr lang="en-US" altLang="ja-JP" sz="1800" dirty="0" smtClean="0"/>
              <a:t>'to </a:t>
            </a:r>
            <a:r>
              <a:rPr lang="en-US" altLang="ja-JP" sz="1800" i="1" dirty="0" smtClean="0"/>
              <a:t>LM</a:t>
            </a:r>
            <a:r>
              <a:rPr lang="en-US" altLang="ja-JP" sz="1800" dirty="0" smtClean="0"/>
              <a:t>” and in the liquidity trap the equilibrium point remains E. The equilibrium interest rate is zero interest rate. Equilibrium national income remains </a:t>
            </a:r>
            <a:r>
              <a:rPr lang="en-US" altLang="ja-JP" sz="1800" i="1" dirty="0" smtClean="0"/>
              <a:t>Y</a:t>
            </a:r>
            <a:r>
              <a:rPr lang="en-US" altLang="ja-JP" sz="1800" dirty="0" smtClean="0"/>
              <a:t>‘ .</a:t>
            </a:r>
            <a:br>
              <a:rPr lang="en-US" altLang="ja-JP" sz="1800" dirty="0" smtClean="0"/>
            </a:br>
            <a:r>
              <a:rPr lang="en-US" altLang="ja-JP" sz="1800" dirty="0" smtClean="0"/>
              <a:t>⇒ The Bank of Japan has increased the supply of money to commercial banks in large quantities by conducting open market operations </a:t>
            </a:r>
            <a:r>
              <a:rPr lang="en-US" altLang="ja-JP" sz="1800" b="1" dirty="0" smtClean="0"/>
              <a:t>from March 2001 until March 2006</a:t>
            </a:r>
            <a:r>
              <a:rPr lang="en-US" altLang="ja-JP" sz="1800" dirty="0" smtClean="0"/>
              <a:t>. Under the equity ratio regulation of BIS (Bank for International Settlements), commercial banks could not increase defective loans anymore ⇒ </a:t>
            </a:r>
            <a:r>
              <a:rPr lang="en-US" altLang="ja-JP" sz="1800" b="1" dirty="0" smtClean="0"/>
              <a:t>Hoard as excess reserves beyond legal reserves</a:t>
            </a:r>
            <a:r>
              <a:rPr lang="en-US" altLang="ja-JP" sz="1800" dirty="0" smtClean="0"/>
              <a:t> ⇒ </a:t>
            </a:r>
            <a:r>
              <a:rPr lang="en-US" altLang="ja-JP" sz="1800" b="1" dirty="0" smtClean="0"/>
              <a:t>current accounts at the BOJ expands rapidly from about 5 trillion yen to 35 trillion yen, to about 327 trillion yen in 2017.</a:t>
            </a:r>
            <a:r>
              <a:rPr lang="en-US" altLang="ja-JP" sz="1800" dirty="0" smtClean="0"/>
              <a:t/>
            </a:r>
            <a:br>
              <a:rPr lang="en-US" altLang="ja-JP" sz="1800" dirty="0" smtClean="0"/>
            </a:br>
            <a:r>
              <a:rPr lang="en-US" altLang="ja-JP" sz="1800" dirty="0" smtClean="0"/>
              <a:t>= </a:t>
            </a:r>
            <a:r>
              <a:rPr lang="en-US" altLang="ja-JP" sz="1800" b="1" dirty="0" smtClean="0"/>
              <a:t>Quantitative easy monetary policy under zero interest ra</a:t>
            </a:r>
            <a:r>
              <a:rPr lang="en-US" altLang="ja-JP" sz="1800" dirty="0" smtClean="0"/>
              <a:t>te</a:t>
            </a:r>
            <a:br>
              <a:rPr lang="en-US" altLang="ja-JP" sz="1800" dirty="0" smtClean="0"/>
            </a:br>
            <a:r>
              <a:rPr lang="en-US" altLang="ja-JP" sz="1800" dirty="0" smtClean="0"/>
              <a:t>It has little effect as an economic recovery policy. By accumulating excessive amounts of bank reserves, it is effective as a qualitative policy that prevents bank failures due to lack of funds and avoids systemic risks such as banks going bankrupt in a chain by deposit installment etc</a:t>
            </a:r>
            <a:r>
              <a:rPr lang="en-US" altLang="ja-JP" sz="1800" dirty="0" smtClean="0"/>
              <a:t>.</a:t>
            </a:r>
          </a:p>
          <a:p>
            <a:r>
              <a:rPr lang="ja-JP" altLang="ja-JP" sz="1800" b="1" dirty="0" smtClean="0"/>
              <a:t>（４）量的金融緩和</a:t>
            </a:r>
            <a:endParaRPr lang="ja-JP" altLang="ja-JP" sz="1800" dirty="0" smtClean="0"/>
          </a:p>
          <a:p>
            <a:r>
              <a:rPr lang="ja-JP" altLang="ja-JP" sz="1800" dirty="0" smtClean="0"/>
              <a:t>ゼロ金利のもとで貨幣供給を増⇒</a:t>
            </a:r>
            <a:r>
              <a:rPr lang="en-US" altLang="ja-JP" sz="1800" dirty="0" smtClean="0"/>
              <a:t>16-10</a:t>
            </a:r>
            <a:r>
              <a:rPr lang="ja-JP" altLang="ja-JP" sz="1800" dirty="0" smtClean="0"/>
              <a:t>図で</a:t>
            </a:r>
            <a:r>
              <a:rPr lang="en-US" altLang="ja-JP" sz="1800" i="1" dirty="0" smtClean="0"/>
              <a:t>LM</a:t>
            </a:r>
            <a:r>
              <a:rPr lang="ja-JP" altLang="ja-JP" sz="1800" dirty="0" smtClean="0"/>
              <a:t>曲線は</a:t>
            </a:r>
            <a:r>
              <a:rPr lang="en-US" altLang="ja-JP" sz="1800" i="1" dirty="0" smtClean="0"/>
              <a:t>LM</a:t>
            </a:r>
            <a:r>
              <a:rPr lang="en-US" altLang="ja-JP" sz="1800" dirty="0" smtClean="0"/>
              <a:t>’</a:t>
            </a:r>
            <a:r>
              <a:rPr lang="ja-JP" altLang="ja-JP" sz="1800" dirty="0" smtClean="0"/>
              <a:t>から</a:t>
            </a:r>
            <a:r>
              <a:rPr lang="en-US" altLang="ja-JP" sz="1800" i="1" dirty="0" smtClean="0"/>
              <a:t>LM</a:t>
            </a:r>
            <a:r>
              <a:rPr lang="en-US" altLang="ja-JP" sz="1800" dirty="0" smtClean="0"/>
              <a:t>”</a:t>
            </a:r>
            <a:r>
              <a:rPr lang="ja-JP" altLang="ja-JP" sz="1800" dirty="0" err="1" smtClean="0"/>
              <a:t>へと</a:t>
            </a:r>
            <a:r>
              <a:rPr lang="ja-JP" altLang="ja-JP" sz="1800" dirty="0" smtClean="0"/>
              <a:t>右方シフト。流動性の罠では均衡点は</a:t>
            </a:r>
            <a:r>
              <a:rPr lang="en-US" altLang="ja-JP" sz="1800" i="1" dirty="0" smtClean="0"/>
              <a:t>E</a:t>
            </a:r>
            <a:r>
              <a:rPr lang="en-US" altLang="ja-JP" sz="1800" dirty="0" smtClean="0"/>
              <a:t>’</a:t>
            </a:r>
            <a:r>
              <a:rPr lang="ja-JP" altLang="ja-JP" sz="1800" dirty="0" smtClean="0"/>
              <a:t>のまま。均衡利子率はゼロ金利のまま、均衡国民所得も</a:t>
            </a:r>
            <a:r>
              <a:rPr lang="en-US" altLang="ja-JP" sz="1800" i="1" dirty="0" smtClean="0"/>
              <a:t>Y</a:t>
            </a:r>
            <a:r>
              <a:rPr lang="en-US" altLang="ja-JP" sz="1800" dirty="0" smtClean="0"/>
              <a:t>’</a:t>
            </a:r>
            <a:r>
              <a:rPr lang="ja-JP" altLang="ja-JP" sz="1800" dirty="0" smtClean="0"/>
              <a:t>のまま。</a:t>
            </a:r>
          </a:p>
          <a:p>
            <a:r>
              <a:rPr lang="ja-JP" altLang="ja-JP" sz="1800" dirty="0" smtClean="0"/>
              <a:t>⇒日本銀行は</a:t>
            </a:r>
            <a:r>
              <a:rPr lang="en-US" altLang="ja-JP" sz="1800" b="1" dirty="0" smtClean="0"/>
              <a:t>2001</a:t>
            </a:r>
            <a:r>
              <a:rPr lang="ja-JP" altLang="ja-JP" sz="1800" b="1" dirty="0" smtClean="0"/>
              <a:t>年</a:t>
            </a:r>
            <a:r>
              <a:rPr lang="en-US" altLang="ja-JP" sz="1800" b="1" dirty="0" smtClean="0"/>
              <a:t>3</a:t>
            </a:r>
            <a:r>
              <a:rPr lang="ja-JP" altLang="ja-JP" sz="1800" b="1" dirty="0" smtClean="0"/>
              <a:t>月から</a:t>
            </a:r>
            <a:r>
              <a:rPr lang="en-US" altLang="ja-JP" sz="1800" b="1" dirty="0" smtClean="0"/>
              <a:t>2006</a:t>
            </a:r>
            <a:r>
              <a:rPr lang="ja-JP" altLang="ja-JP" sz="1800" b="1" dirty="0" smtClean="0"/>
              <a:t>年</a:t>
            </a:r>
            <a:r>
              <a:rPr lang="en-US" altLang="ja-JP" sz="1800" b="1" dirty="0" smtClean="0"/>
              <a:t>3</a:t>
            </a:r>
            <a:r>
              <a:rPr lang="ja-JP" altLang="ja-JP" sz="1800" b="1" dirty="0" smtClean="0"/>
              <a:t>月まで公開市場操作の買いオペにより市中銀行への貨幣供給を大量に増</a:t>
            </a:r>
            <a:r>
              <a:rPr lang="ja-JP" altLang="ja-JP" sz="1800" dirty="0" smtClean="0"/>
              <a:t>。</a:t>
            </a:r>
            <a:r>
              <a:rPr lang="en-US" altLang="ja-JP" sz="1800" dirty="0" smtClean="0"/>
              <a:t>BIS</a:t>
            </a:r>
            <a:r>
              <a:rPr lang="ja-JP" altLang="ja-JP" sz="1800" dirty="0" smtClean="0"/>
              <a:t>（</a:t>
            </a:r>
            <a:r>
              <a:rPr lang="en-US" altLang="ja-JP" sz="1800" dirty="0" smtClean="0"/>
              <a:t>Bank for International Settlements; </a:t>
            </a:r>
            <a:r>
              <a:rPr lang="ja-JP" altLang="ja-JP" sz="1800" dirty="0" smtClean="0"/>
              <a:t>国際決済銀行）の自己資本比率規制の下で、市中銀行はこれ以上不良貸出を増やすことはできない⇒</a:t>
            </a:r>
            <a:r>
              <a:rPr lang="ja-JP" altLang="ja-JP" sz="1800" b="1" dirty="0" smtClean="0"/>
              <a:t>法定準備を超える過剰準備として退蔵</a:t>
            </a:r>
            <a:r>
              <a:rPr lang="ja-JP" altLang="ja-JP" sz="1800" dirty="0" smtClean="0"/>
              <a:t>⇒</a:t>
            </a:r>
            <a:r>
              <a:rPr lang="ja-JP" altLang="ja-JP" sz="1800" b="1" dirty="0" smtClean="0"/>
              <a:t>日銀当座預金（中央銀行預け金）は、</a:t>
            </a:r>
            <a:r>
              <a:rPr lang="en-US" altLang="ja-JP" sz="1800" b="1" dirty="0" smtClean="0"/>
              <a:t>5</a:t>
            </a:r>
            <a:r>
              <a:rPr lang="ja-JP" altLang="ja-JP" sz="1800" b="1" dirty="0" smtClean="0"/>
              <a:t>兆円ほどから</a:t>
            </a:r>
            <a:r>
              <a:rPr lang="en-US" altLang="ja-JP" sz="1800" b="1" dirty="0" smtClean="0"/>
              <a:t>35</a:t>
            </a:r>
            <a:r>
              <a:rPr lang="ja-JP" altLang="ja-JP" sz="1800" b="1" dirty="0" smtClean="0"/>
              <a:t>兆円</a:t>
            </a:r>
            <a:r>
              <a:rPr lang="ja-JP" altLang="en-US" sz="1800" b="1" dirty="0" smtClean="0"/>
              <a:t>、</a:t>
            </a:r>
            <a:r>
              <a:rPr lang="en-US" altLang="ja-JP" sz="1800" b="1" dirty="0" smtClean="0"/>
              <a:t>2017</a:t>
            </a:r>
            <a:r>
              <a:rPr lang="ja-JP" altLang="en-US" sz="1800" b="1" dirty="0" smtClean="0"/>
              <a:t>年現在は</a:t>
            </a:r>
            <a:r>
              <a:rPr lang="en-US" altLang="ja-JP" sz="1800" b="1" dirty="0" smtClean="0"/>
              <a:t>327</a:t>
            </a:r>
            <a:r>
              <a:rPr lang="ja-JP" altLang="en-US" sz="1800" b="1" dirty="0" smtClean="0"/>
              <a:t>兆円</a:t>
            </a:r>
            <a:r>
              <a:rPr lang="ja-JP" altLang="ja-JP" sz="1800" dirty="0" smtClean="0"/>
              <a:t>ほどにまで</a:t>
            </a:r>
            <a:r>
              <a:rPr lang="ja-JP" altLang="en-US" sz="1800" dirty="0" smtClean="0"/>
              <a:t>急激に</a:t>
            </a:r>
            <a:r>
              <a:rPr lang="ja-JP" altLang="ja-JP" sz="1800" dirty="0" smtClean="0"/>
              <a:t>膨張。</a:t>
            </a:r>
          </a:p>
          <a:p>
            <a:r>
              <a:rPr lang="ja-JP" altLang="ja-JP" sz="1800" dirty="0" smtClean="0"/>
              <a:t>＝ゼロ金利下の</a:t>
            </a:r>
            <a:r>
              <a:rPr lang="ja-JP" altLang="ja-JP" sz="1800" b="1" dirty="0" smtClean="0"/>
              <a:t>量的金融緩和</a:t>
            </a:r>
            <a:r>
              <a:rPr lang="ja-JP" altLang="ja-JP" sz="1800" dirty="0" smtClean="0"/>
              <a:t>（</a:t>
            </a:r>
            <a:r>
              <a:rPr lang="en-US" altLang="ja-JP" sz="1800" dirty="0" smtClean="0"/>
              <a:t>quantitative easy monetary policy</a:t>
            </a:r>
            <a:r>
              <a:rPr lang="ja-JP" altLang="ja-JP" sz="1800" dirty="0" smtClean="0"/>
              <a:t>）</a:t>
            </a:r>
          </a:p>
          <a:p>
            <a:r>
              <a:rPr lang="ja-JP" altLang="ja-JP" sz="1800" b="1" dirty="0" smtClean="0"/>
              <a:t>景気回復政策としては効力を</a:t>
            </a:r>
            <a:r>
              <a:rPr lang="ja-JP" altLang="en-US" sz="1800" b="1" dirty="0" smtClean="0"/>
              <a:t>殆ど</a:t>
            </a:r>
            <a:r>
              <a:rPr lang="ja-JP" altLang="ja-JP" sz="1800" b="1" dirty="0" smtClean="0"/>
              <a:t>持たない。</a:t>
            </a:r>
            <a:r>
              <a:rPr lang="ja-JP" altLang="ja-JP" sz="1800" dirty="0" smtClean="0"/>
              <a:t>銀行準備を過剰に大量に積み上げることによって、資金不足による銀行破綻を防ぎ、銀行が預金取付などで連鎖的に倒産するようなシステム・リスクを回避する質的政策</a:t>
            </a:r>
            <a:r>
              <a:rPr lang="ja-JP" altLang="en-US" sz="1800" dirty="0" smtClean="0"/>
              <a:t>としては</a:t>
            </a:r>
            <a:r>
              <a:rPr lang="ja-JP" altLang="ja-JP" sz="1800" dirty="0" smtClean="0"/>
              <a:t>効果</a:t>
            </a:r>
            <a:r>
              <a:rPr lang="ja-JP" altLang="en-US" sz="1800" dirty="0" smtClean="0"/>
              <a:t>がある</a:t>
            </a:r>
            <a:endParaRPr lang="en-US" altLang="ja-JP" sz="1800" dirty="0" smtClean="0"/>
          </a:p>
          <a:p>
            <a:pPr>
              <a:buNone/>
            </a:pPr>
            <a:endParaRPr lang="ja-JP" altLang="ja-JP"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９</a:t>
            </a:r>
            <a:r>
              <a:rPr lang="ja-JP" altLang="ja-JP" sz="2000" b="1" dirty="0" smtClean="0"/>
              <a:t>．</a:t>
            </a:r>
            <a:r>
              <a:rPr lang="en-US" altLang="ja-JP" sz="2000" b="1" dirty="0" smtClean="0"/>
              <a:t>Depression </a:t>
            </a:r>
            <a:r>
              <a:rPr lang="en-US" altLang="ja-JP" sz="2000" b="1" dirty="0" smtClean="0"/>
              <a:t>and Fiscal </a:t>
            </a:r>
            <a:r>
              <a:rPr lang="en-US" altLang="ja-JP" sz="2000" b="1" dirty="0" smtClean="0"/>
              <a:t>Policy   </a:t>
            </a:r>
            <a:r>
              <a:rPr lang="ja-JP" altLang="ja-JP" sz="2000" b="1" dirty="0" smtClean="0"/>
              <a:t>不況</a:t>
            </a:r>
            <a:r>
              <a:rPr lang="ja-JP" altLang="ja-JP" sz="2000" b="1" dirty="0" smtClean="0"/>
              <a:t>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rmAutofit fontScale="92500" lnSpcReduction="10000"/>
          </a:bodyPr>
          <a:lstStyle/>
          <a:p>
            <a:pPr>
              <a:buNone/>
            </a:pPr>
            <a:r>
              <a:rPr lang="en-US" altLang="ja-JP" sz="2100" dirty="0" smtClean="0"/>
              <a:t>(</a:t>
            </a:r>
            <a:r>
              <a:rPr lang="en-US" altLang="ja-JP" sz="2100" dirty="0" smtClean="0"/>
              <a:t>1) </a:t>
            </a:r>
            <a:r>
              <a:rPr lang="en-US" altLang="ja-JP" sz="2100" b="1" dirty="0" smtClean="0"/>
              <a:t>Active fiscal policy</a:t>
            </a:r>
            <a:r>
              <a:rPr lang="en-US" altLang="ja-JP" sz="2100" dirty="0" smtClean="0"/>
              <a:t/>
            </a:r>
            <a:br>
              <a:rPr lang="en-US" altLang="ja-JP" sz="2100" dirty="0" smtClean="0"/>
            </a:br>
            <a:r>
              <a:rPr lang="en-US" altLang="ja-JP" sz="2100" dirty="0" smtClean="0"/>
              <a:t>Active fiscal policy increases aggregate demand by expanding fiscal expenditure </a:t>
            </a:r>
            <a:r>
              <a:rPr lang="en-US" altLang="ja-JP" sz="2100" i="1" dirty="0" smtClean="0"/>
              <a:t>G </a:t>
            </a:r>
            <a:r>
              <a:rPr lang="en-US" altLang="ja-JP" sz="2100" dirty="0" smtClean="0"/>
              <a:t>or reducing tax </a:t>
            </a:r>
            <a:r>
              <a:rPr lang="en-US" altLang="ja-JP" sz="2100" i="1" dirty="0" smtClean="0"/>
              <a:t>T</a:t>
            </a:r>
            <a:r>
              <a:rPr lang="en-US" altLang="ja-JP" sz="2100" dirty="0" smtClean="0"/>
              <a:t> in liquidity trap ⇒ In Figure 16-11, the </a:t>
            </a:r>
            <a:r>
              <a:rPr lang="en-US" altLang="ja-JP" sz="2100" i="1" dirty="0" smtClean="0"/>
              <a:t>IS </a:t>
            </a:r>
            <a:r>
              <a:rPr lang="en-US" altLang="ja-JP" sz="2100" dirty="0" smtClean="0"/>
              <a:t>curve shifts right from </a:t>
            </a:r>
            <a:r>
              <a:rPr lang="en-US" altLang="ja-JP" sz="2100" i="1" dirty="0" smtClean="0"/>
              <a:t>IS</a:t>
            </a:r>
            <a:r>
              <a:rPr lang="en-US" altLang="ja-JP" sz="2100" dirty="0" smtClean="0"/>
              <a:t> to </a:t>
            </a:r>
            <a:r>
              <a:rPr lang="en-US" altLang="ja-JP" sz="2100" i="1" dirty="0" smtClean="0"/>
              <a:t>IS‘</a:t>
            </a:r>
            <a:r>
              <a:rPr lang="en-US" altLang="ja-JP" sz="2100" dirty="0" smtClean="0"/>
              <a:t>. Interest rate</a:t>
            </a:r>
            <a:r>
              <a:rPr lang="en-US" altLang="ja-JP" sz="2100" i="1" dirty="0" smtClean="0"/>
              <a:t> </a:t>
            </a:r>
            <a:r>
              <a:rPr lang="en-US" altLang="ja-JP" sz="2100" i="1" dirty="0" err="1" smtClean="0"/>
              <a:t>i</a:t>
            </a:r>
            <a:r>
              <a:rPr lang="en-US" altLang="ja-JP" sz="2100" i="1" dirty="0" smtClean="0"/>
              <a:t> </a:t>
            </a:r>
            <a:r>
              <a:rPr lang="en-US" altLang="ja-JP" sz="2100" dirty="0" smtClean="0"/>
              <a:t>is the lower limit, national income increases from </a:t>
            </a:r>
            <a:r>
              <a:rPr lang="en-US" altLang="ja-JP" sz="2100" i="1" dirty="0" smtClean="0"/>
              <a:t>Y</a:t>
            </a:r>
            <a:r>
              <a:rPr lang="en-US" altLang="ja-JP" sz="2100" dirty="0" smtClean="0"/>
              <a:t> to </a:t>
            </a:r>
            <a:r>
              <a:rPr lang="en-US" altLang="ja-JP" sz="2100" i="1" dirty="0" smtClean="0"/>
              <a:t>Y‘</a:t>
            </a:r>
            <a:r>
              <a:rPr lang="en-US" altLang="ja-JP" sz="2100" dirty="0" smtClean="0"/>
              <a:t> by the right shift of the </a:t>
            </a:r>
            <a:r>
              <a:rPr lang="en-US" altLang="ja-JP" sz="2100" i="1" dirty="0" smtClean="0"/>
              <a:t>IS</a:t>
            </a:r>
            <a:r>
              <a:rPr lang="en-US" altLang="ja-JP" sz="2100" dirty="0" smtClean="0"/>
              <a:t> curve. Equilibrium national income increases as much as the aggregate demand increases, and investment </a:t>
            </a:r>
            <a:r>
              <a:rPr lang="en-US" altLang="ja-JP" sz="2100" i="1" dirty="0" smtClean="0"/>
              <a:t>I</a:t>
            </a:r>
            <a:r>
              <a:rPr lang="en-US" altLang="ja-JP" sz="2100" dirty="0" smtClean="0"/>
              <a:t> does not decrease while the interest rate sticks to the lower limit. ⇒ Crowding out does not occur. Price </a:t>
            </a:r>
            <a:r>
              <a:rPr lang="en-US" altLang="ja-JP" sz="2100" i="1" dirty="0" smtClean="0"/>
              <a:t>P</a:t>
            </a:r>
            <a:r>
              <a:rPr lang="en-US" altLang="ja-JP" sz="2100" dirty="0" smtClean="0"/>
              <a:t> does not rise due to excess supply.</a:t>
            </a:r>
          </a:p>
          <a:p>
            <a:pPr>
              <a:buNone/>
            </a:pPr>
            <a:r>
              <a:rPr lang="en-US" altLang="ja-JP" sz="2100" dirty="0" smtClean="0"/>
              <a:t>⇒ Keynes called this aggregate demand as </a:t>
            </a:r>
            <a:r>
              <a:rPr lang="en-US" altLang="ja-JP" sz="2100" b="1" dirty="0" smtClean="0"/>
              <a:t>effective demand</a:t>
            </a:r>
            <a:r>
              <a:rPr lang="en-US" altLang="ja-JP" sz="2100" dirty="0" smtClean="0"/>
              <a:t>, the mechanism by which it determines equilibrium national income is called </a:t>
            </a:r>
            <a:r>
              <a:rPr lang="en-US" altLang="ja-JP" sz="2100" b="1" dirty="0" smtClean="0"/>
              <a:t>the principle of effective demand</a:t>
            </a:r>
            <a:r>
              <a:rPr lang="en-US" altLang="ja-JP" sz="2100" dirty="0" smtClean="0"/>
              <a:t>.</a:t>
            </a:r>
          </a:p>
          <a:p>
            <a:r>
              <a:rPr lang="ja-JP" altLang="ja-JP" sz="1700" b="1" dirty="0" smtClean="0"/>
              <a:t>（１）積極財政政策</a:t>
            </a:r>
            <a:endParaRPr lang="ja-JP" altLang="ja-JP" sz="1700" dirty="0" smtClean="0"/>
          </a:p>
          <a:p>
            <a:r>
              <a:rPr lang="ja-JP" altLang="ja-JP" sz="1700" dirty="0" smtClean="0"/>
              <a:t>流動性の罠で財政支出</a:t>
            </a:r>
            <a:r>
              <a:rPr lang="en-US" altLang="ja-JP" sz="1700" i="1" dirty="0" smtClean="0"/>
              <a:t>G</a:t>
            </a:r>
            <a:r>
              <a:rPr lang="ja-JP" altLang="ja-JP" sz="1700" dirty="0" err="1" smtClean="0"/>
              <a:t>の拡</a:t>
            </a:r>
            <a:r>
              <a:rPr lang="ja-JP" altLang="ja-JP" sz="1700" dirty="0" smtClean="0"/>
              <a:t>大か減税により総需要を</a:t>
            </a:r>
            <a:r>
              <a:rPr lang="ja-JP" altLang="ja-JP" sz="1700" dirty="0" smtClean="0"/>
              <a:t>増やす</a:t>
            </a:r>
            <a:endParaRPr lang="en-US" altLang="ja-JP" sz="1700" dirty="0" smtClean="0"/>
          </a:p>
          <a:p>
            <a:r>
              <a:rPr lang="ja-JP" altLang="ja-JP" sz="1700" dirty="0" smtClean="0"/>
              <a:t>積極財政政策</a:t>
            </a:r>
            <a:r>
              <a:rPr lang="ja-JP" altLang="ja-JP" sz="1700" dirty="0" smtClean="0"/>
              <a:t>⇒</a:t>
            </a:r>
            <a:r>
              <a:rPr lang="en-US" altLang="ja-JP" sz="1700" dirty="0" smtClean="0"/>
              <a:t>16-11</a:t>
            </a:r>
            <a:r>
              <a:rPr lang="ja-JP" altLang="ja-JP" sz="1700" dirty="0" smtClean="0"/>
              <a:t>図で</a:t>
            </a:r>
            <a:r>
              <a:rPr lang="en-US" altLang="ja-JP" sz="1700" i="1" dirty="0" smtClean="0"/>
              <a:t>IS</a:t>
            </a:r>
            <a:r>
              <a:rPr lang="ja-JP" altLang="ja-JP" sz="1700" dirty="0" smtClean="0"/>
              <a:t>曲線は</a:t>
            </a:r>
            <a:r>
              <a:rPr lang="en-US" altLang="ja-JP" sz="1700" i="1" dirty="0" smtClean="0"/>
              <a:t>IS</a:t>
            </a:r>
            <a:r>
              <a:rPr lang="ja-JP" altLang="ja-JP" sz="1700" dirty="0" smtClean="0"/>
              <a:t>から</a:t>
            </a:r>
            <a:r>
              <a:rPr lang="en-US" altLang="ja-JP" sz="1700" i="1" dirty="0" smtClean="0"/>
              <a:t>IS</a:t>
            </a:r>
            <a:r>
              <a:rPr lang="en-US" altLang="ja-JP" sz="1700" dirty="0" smtClean="0"/>
              <a:t>’</a:t>
            </a:r>
            <a:r>
              <a:rPr lang="ja-JP" altLang="ja-JP" sz="1700" dirty="0" err="1" smtClean="0"/>
              <a:t>へと</a:t>
            </a:r>
            <a:r>
              <a:rPr lang="ja-JP" altLang="ja-JP" sz="1700" dirty="0" smtClean="0"/>
              <a:t>右方シフト</a:t>
            </a:r>
            <a:r>
              <a:rPr lang="ja-JP" altLang="ja-JP" sz="1700" dirty="0" smtClean="0"/>
              <a:t>。</a:t>
            </a:r>
            <a:endParaRPr lang="en-US" altLang="ja-JP" sz="1700" dirty="0" smtClean="0"/>
          </a:p>
          <a:p>
            <a:r>
              <a:rPr lang="ja-JP" altLang="ja-JP" sz="1700" dirty="0" smtClean="0"/>
              <a:t>利子率</a:t>
            </a:r>
            <a:r>
              <a:rPr lang="en-US" altLang="ja-JP" sz="1700" i="1" dirty="0" err="1" smtClean="0"/>
              <a:t>i</a:t>
            </a:r>
            <a:r>
              <a:rPr lang="ja-JP" altLang="en-US" sz="1700" dirty="0" smtClean="0"/>
              <a:t>は</a:t>
            </a:r>
            <a:r>
              <a:rPr lang="ja-JP" altLang="ja-JP" sz="1700" dirty="0" smtClean="0"/>
              <a:t>下限、</a:t>
            </a:r>
            <a:endParaRPr lang="en-US" altLang="ja-JP" sz="1700" dirty="0" smtClean="0"/>
          </a:p>
          <a:p>
            <a:r>
              <a:rPr lang="ja-JP" altLang="ja-JP" sz="1700" dirty="0" smtClean="0"/>
              <a:t>国民所得は</a:t>
            </a:r>
            <a:r>
              <a:rPr lang="en-US" altLang="ja-JP" sz="1700" i="1" dirty="0" smtClean="0"/>
              <a:t>Y</a:t>
            </a:r>
            <a:r>
              <a:rPr lang="ja-JP" altLang="ja-JP" sz="1700" dirty="0" smtClean="0"/>
              <a:t>から</a:t>
            </a:r>
            <a:r>
              <a:rPr lang="en-US" altLang="ja-JP" sz="1700" i="1" dirty="0" smtClean="0"/>
              <a:t>Y</a:t>
            </a:r>
            <a:r>
              <a:rPr lang="en-US" altLang="ja-JP" sz="1700" dirty="0" smtClean="0"/>
              <a:t>’</a:t>
            </a:r>
            <a:r>
              <a:rPr lang="ja-JP" altLang="ja-JP" sz="1700" dirty="0" smtClean="0"/>
              <a:t>へと</a:t>
            </a:r>
            <a:r>
              <a:rPr lang="en-US" altLang="ja-JP" sz="1700" i="1" dirty="0" smtClean="0"/>
              <a:t>IS</a:t>
            </a:r>
            <a:r>
              <a:rPr lang="ja-JP" altLang="ja-JP" sz="1700" dirty="0" smtClean="0"/>
              <a:t>曲線の右方シフトの分だけ増大</a:t>
            </a:r>
            <a:r>
              <a:rPr lang="ja-JP" altLang="ja-JP" sz="1700" dirty="0" smtClean="0"/>
              <a:t>。</a:t>
            </a:r>
            <a:endParaRPr lang="en-US" altLang="ja-JP" sz="1700" dirty="0" smtClean="0"/>
          </a:p>
          <a:p>
            <a:r>
              <a:rPr lang="ja-JP" altLang="ja-JP" sz="1700" dirty="0" smtClean="0"/>
              <a:t>総需要が増えた</a:t>
            </a:r>
            <a:r>
              <a:rPr lang="ja-JP" altLang="ja-JP" sz="1700" dirty="0" smtClean="0"/>
              <a:t>分だけ均衡国民所得が増え、利子率は</a:t>
            </a:r>
            <a:r>
              <a:rPr lang="ja-JP" altLang="ja-JP" sz="1700" dirty="0" smtClean="0"/>
              <a:t>下</a:t>
            </a:r>
            <a:endParaRPr lang="en-US" altLang="ja-JP" sz="1700" dirty="0" smtClean="0"/>
          </a:p>
          <a:p>
            <a:r>
              <a:rPr lang="ja-JP" altLang="ja-JP" sz="1700" dirty="0" smtClean="0"/>
              <a:t>限</a:t>
            </a:r>
            <a:r>
              <a:rPr lang="ja-JP" altLang="ja-JP" sz="1700" dirty="0" smtClean="0"/>
              <a:t>に張り付いて</a:t>
            </a:r>
            <a:r>
              <a:rPr lang="ja-JP" altLang="en-US" sz="1700" dirty="0" smtClean="0"/>
              <a:t>いる</a:t>
            </a:r>
            <a:r>
              <a:rPr lang="ja-JP" altLang="ja-JP" sz="1700" dirty="0" smtClean="0"/>
              <a:t>間</a:t>
            </a:r>
            <a:r>
              <a:rPr lang="ja-JP" altLang="en-US" sz="1700" dirty="0" smtClean="0"/>
              <a:t>は</a:t>
            </a:r>
            <a:r>
              <a:rPr lang="ja-JP" altLang="ja-JP" sz="1700" dirty="0" smtClean="0"/>
              <a:t>投資</a:t>
            </a:r>
            <a:r>
              <a:rPr lang="en-US" altLang="ja-JP" sz="1700" i="1" dirty="0" smtClean="0"/>
              <a:t>I</a:t>
            </a:r>
            <a:r>
              <a:rPr lang="ja-JP" altLang="ja-JP" sz="1700" dirty="0" smtClean="0"/>
              <a:t>は減らない。⇒</a:t>
            </a:r>
            <a:r>
              <a:rPr lang="ja-JP" altLang="ja-JP" sz="1700" dirty="0" smtClean="0"/>
              <a:t>クラウディング</a:t>
            </a:r>
            <a:endParaRPr lang="en-US" altLang="ja-JP" sz="1700" dirty="0" smtClean="0"/>
          </a:p>
          <a:p>
            <a:r>
              <a:rPr lang="ja-JP" altLang="ja-JP" sz="1700" dirty="0" smtClean="0"/>
              <a:t>・</a:t>
            </a:r>
            <a:r>
              <a:rPr lang="ja-JP" altLang="ja-JP" sz="1700" dirty="0" smtClean="0"/>
              <a:t>アウトは起こらない。超過供給</a:t>
            </a:r>
            <a:r>
              <a:rPr lang="ja-JP" altLang="ja-JP" sz="1700" dirty="0" smtClean="0"/>
              <a:t>で物価</a:t>
            </a:r>
            <a:r>
              <a:rPr lang="en-US" altLang="ja-JP" sz="1700" i="1" dirty="0" smtClean="0"/>
              <a:t>P</a:t>
            </a:r>
            <a:r>
              <a:rPr lang="ja-JP" altLang="ja-JP" sz="1700" dirty="0" smtClean="0"/>
              <a:t>も上昇しない。</a:t>
            </a:r>
          </a:p>
          <a:p>
            <a:r>
              <a:rPr lang="ja-JP" altLang="ja-JP" sz="1700" dirty="0" smtClean="0"/>
              <a:t>⇒ケインズはこの総需要を</a:t>
            </a:r>
            <a:r>
              <a:rPr lang="ja-JP" altLang="ja-JP" sz="1700" b="1" dirty="0" smtClean="0"/>
              <a:t>有効需要</a:t>
            </a:r>
            <a:r>
              <a:rPr lang="ja-JP" altLang="ja-JP" sz="1700" dirty="0" smtClean="0"/>
              <a:t>、それが均衡国民</a:t>
            </a:r>
            <a:r>
              <a:rPr lang="ja-JP" altLang="ja-JP" sz="1700" dirty="0" smtClean="0"/>
              <a:t>所得</a:t>
            </a:r>
            <a:endParaRPr lang="en-US" altLang="ja-JP" sz="1700" dirty="0" smtClean="0"/>
          </a:p>
          <a:p>
            <a:r>
              <a:rPr lang="ja-JP" altLang="ja-JP" sz="1700" dirty="0" smtClean="0"/>
              <a:t>を</a:t>
            </a:r>
            <a:r>
              <a:rPr lang="ja-JP" altLang="ja-JP" sz="1700" dirty="0" smtClean="0"/>
              <a:t>決定</a:t>
            </a:r>
            <a:r>
              <a:rPr lang="ja-JP" altLang="ja-JP" sz="1700" dirty="0" smtClean="0"/>
              <a:t>する仕組み</a:t>
            </a:r>
            <a:r>
              <a:rPr lang="ja-JP" altLang="ja-JP" sz="1700" dirty="0" smtClean="0"/>
              <a:t>を</a:t>
            </a:r>
            <a:r>
              <a:rPr lang="ja-JP" altLang="ja-JP" sz="1700" b="1" dirty="0" smtClean="0"/>
              <a:t>有効需要の原理</a:t>
            </a:r>
            <a:endParaRPr lang="ja-JP" altLang="ja-JP" sz="1700" dirty="0" smtClean="0"/>
          </a:p>
          <a:p>
            <a:r>
              <a:rPr lang="ja-JP" altLang="ja-JP" sz="1700" dirty="0" smtClean="0"/>
              <a:t>　</a:t>
            </a:r>
            <a:r>
              <a:rPr lang="en-US" altLang="ja-JP" sz="1700" dirty="0" smtClean="0"/>
              <a:t> </a:t>
            </a:r>
            <a:r>
              <a:rPr lang="en-US" altLang="ja-JP" sz="1700" dirty="0" smtClean="0"/>
              <a:t>6-11</a:t>
            </a:r>
            <a:r>
              <a:rPr lang="ja-JP" altLang="ja-JP" sz="1700" dirty="0" smtClean="0"/>
              <a:t>図　積極財政政策</a:t>
            </a:r>
            <a:endParaRPr lang="en-US" altLang="ja-JP" sz="1700" dirty="0" smtClean="0"/>
          </a:p>
          <a:p>
            <a:pPr>
              <a:buNone/>
            </a:pPr>
            <a:endParaRPr lang="en-US" altLang="ja-JP" sz="2100" dirty="0" smtClean="0"/>
          </a:p>
        </p:txBody>
      </p:sp>
      <p:pic>
        <p:nvPicPr>
          <p:cNvPr id="5" name="図 4"/>
          <p:cNvPicPr/>
          <p:nvPr/>
        </p:nvPicPr>
        <p:blipFill>
          <a:blip r:embed="rId2" cstate="print"/>
          <a:srcRect/>
          <a:stretch>
            <a:fillRect/>
          </a:stretch>
        </p:blipFill>
        <p:spPr bwMode="auto">
          <a:xfrm>
            <a:off x="5724128" y="3645024"/>
            <a:ext cx="3419872" cy="3212976"/>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９</a:t>
            </a:r>
            <a:r>
              <a:rPr lang="en-US" altLang="ja-JP" sz="2000" b="1" dirty="0" smtClean="0"/>
              <a:t>B</a:t>
            </a:r>
            <a:r>
              <a:rPr lang="ja-JP" altLang="ja-JP" sz="2000" b="1" dirty="0" err="1" smtClean="0"/>
              <a:t>．</a:t>
            </a:r>
            <a:r>
              <a:rPr lang="en-US" altLang="ja-JP" sz="2000" b="1" dirty="0" smtClean="0"/>
              <a:t>Depression </a:t>
            </a:r>
            <a:r>
              <a:rPr lang="en-US" altLang="ja-JP" sz="2000" b="1" dirty="0" smtClean="0"/>
              <a:t>and Fiscal </a:t>
            </a:r>
            <a:r>
              <a:rPr lang="en-US" altLang="ja-JP" sz="2000" b="1" dirty="0" smtClean="0"/>
              <a:t>Policy   </a:t>
            </a:r>
            <a:r>
              <a:rPr lang="ja-JP" altLang="ja-JP" sz="2000" b="1" dirty="0" smtClean="0"/>
              <a:t>不況</a:t>
            </a:r>
            <a:r>
              <a:rPr lang="ja-JP" altLang="ja-JP" sz="2000" b="1" dirty="0" smtClean="0"/>
              <a:t>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In </a:t>
            </a:r>
            <a:r>
              <a:rPr lang="en-US" altLang="ja-JP" sz="1800" dirty="0" smtClean="0"/>
              <a:t>the product market,  excess supply and demand shortage exist, savings </a:t>
            </a:r>
            <a:r>
              <a:rPr lang="en-US" altLang="ja-JP" sz="1800" i="1" dirty="0" smtClean="0"/>
              <a:t>S</a:t>
            </a:r>
            <a:r>
              <a:rPr lang="en-US" altLang="ja-JP" sz="1800" dirty="0" smtClean="0"/>
              <a:t> exceeds investment </a:t>
            </a:r>
            <a:r>
              <a:rPr lang="en-US" altLang="ja-JP" sz="1800" i="1" dirty="0" smtClean="0"/>
              <a:t>I</a:t>
            </a:r>
            <a:r>
              <a:rPr lang="en-US" altLang="ja-JP" sz="1800" dirty="0" smtClean="0"/>
              <a:t>, issuance of deficit national bonds will not raise interest rate</a:t>
            </a:r>
            <a:r>
              <a:rPr lang="en-US" altLang="ja-JP" sz="1800" i="1" dirty="0" smtClean="0"/>
              <a:t> </a:t>
            </a:r>
            <a:r>
              <a:rPr lang="en-US" altLang="ja-JP" sz="1800" i="1" dirty="0" err="1" smtClean="0"/>
              <a:t>i</a:t>
            </a:r>
            <a:r>
              <a:rPr lang="en-US" altLang="ja-JP" sz="1800" i="1" dirty="0" smtClean="0"/>
              <a:t> </a:t>
            </a:r>
            <a:r>
              <a:rPr lang="en-US" altLang="ja-JP" sz="1800" dirty="0" smtClean="0"/>
              <a:t>unless  excess savings are resolved and remain on the lower limit ⇒ Active fiscal policy enables the economy to escape from depression by issuing deficit government bonds and expanding fiscal expenditure G. </a:t>
            </a:r>
          </a:p>
          <a:p>
            <a:pPr>
              <a:buNone/>
            </a:pPr>
            <a:r>
              <a:rPr lang="en-US" altLang="ja-JP" sz="1800" dirty="0" smtClean="0"/>
              <a:t>= Theoretical ground for the justification of </a:t>
            </a:r>
            <a:r>
              <a:rPr lang="en-US" altLang="ja-JP" sz="1800" b="1" dirty="0" smtClean="0"/>
              <a:t>deficit fiscal policy</a:t>
            </a:r>
            <a:r>
              <a:rPr lang="en-US" altLang="ja-JP" sz="1800" dirty="0" smtClean="0"/>
              <a:t/>
            </a:r>
            <a:br>
              <a:rPr lang="en-US" altLang="ja-JP" sz="1800" dirty="0" smtClean="0"/>
            </a:br>
            <a:r>
              <a:rPr lang="en-US" altLang="ja-JP" sz="1800" b="1" dirty="0" smtClean="0"/>
              <a:t>The balanced budget principle </a:t>
            </a:r>
            <a:r>
              <a:rPr lang="en-US" altLang="ja-JP" sz="1800" dirty="0" smtClean="0"/>
              <a:t>of classical school that the fiscal expenditure is financed by tax (G = T) in each year is not applied to the case of depression.</a:t>
            </a:r>
          </a:p>
          <a:p>
            <a:pPr>
              <a:buNone/>
            </a:pPr>
            <a:r>
              <a:rPr lang="en-US" altLang="ja-JP" sz="1800" dirty="0" smtClean="0"/>
              <a:t>⇒ Keynes did not claim that fiscal budget deficit can be admitted unlimitedly. The deficit at the time of depression should</a:t>
            </a:r>
            <a:r>
              <a:rPr lang="ja-JP" altLang="en-US" sz="1800" dirty="0" smtClean="0"/>
              <a:t> </a:t>
            </a:r>
            <a:r>
              <a:rPr lang="en-US" altLang="ja-JP" sz="1800" dirty="0" smtClean="0"/>
              <a:t>be offset by surplus at booming, </a:t>
            </a:r>
            <a:r>
              <a:rPr lang="en-US" altLang="ja-JP" sz="1800" b="1" dirty="0" smtClean="0"/>
              <a:t>equilibrium in the process of business cycle rather than every single year</a:t>
            </a:r>
            <a:r>
              <a:rPr lang="en-US" altLang="ja-JP" sz="1800" dirty="0" smtClean="0"/>
              <a:t> should be aimed at</a:t>
            </a:r>
            <a:r>
              <a:rPr lang="en-US" altLang="ja-JP" sz="1800" dirty="0" smtClean="0"/>
              <a:t>.</a:t>
            </a:r>
          </a:p>
          <a:p>
            <a:r>
              <a:rPr lang="ja-JP" altLang="ja-JP" sz="1800" dirty="0" smtClean="0"/>
              <a:t>生産物市場は超過供給・需要不足、貯蓄</a:t>
            </a:r>
            <a:r>
              <a:rPr lang="en-US" altLang="ja-JP" sz="1800" i="1" dirty="0" smtClean="0"/>
              <a:t>S</a:t>
            </a:r>
            <a:r>
              <a:rPr lang="ja-JP" altLang="ja-JP" sz="1800" dirty="0" smtClean="0"/>
              <a:t>が投資</a:t>
            </a:r>
            <a:r>
              <a:rPr lang="en-US" altLang="ja-JP" sz="1800" i="1" dirty="0" smtClean="0"/>
              <a:t>I</a:t>
            </a:r>
            <a:r>
              <a:rPr lang="ja-JP" altLang="ja-JP" sz="1800" dirty="0" smtClean="0"/>
              <a:t>を超過、赤字国債を</a:t>
            </a:r>
            <a:endParaRPr lang="en-US" altLang="ja-JP" sz="1800" dirty="0" smtClean="0"/>
          </a:p>
          <a:p>
            <a:r>
              <a:rPr lang="ja-JP" altLang="ja-JP" sz="1800" dirty="0" smtClean="0"/>
              <a:t>発行しても貯蓄超過が解消されない限りは利子率</a:t>
            </a:r>
            <a:r>
              <a:rPr lang="en-US" altLang="ja-JP" sz="1800" i="1" dirty="0" err="1" smtClean="0"/>
              <a:t>i</a:t>
            </a:r>
            <a:r>
              <a:rPr lang="ja-JP" altLang="ja-JP" sz="1800" dirty="0" smtClean="0"/>
              <a:t>は上昇せず、下限に</a:t>
            </a:r>
            <a:endParaRPr lang="en-US" altLang="ja-JP" sz="1800" dirty="0" smtClean="0"/>
          </a:p>
          <a:p>
            <a:r>
              <a:rPr lang="ja-JP" altLang="ja-JP" sz="1800" dirty="0" smtClean="0"/>
              <a:t>張り付いたまま⇒赤字国債発行により財政支出</a:t>
            </a:r>
            <a:r>
              <a:rPr lang="en-US" altLang="ja-JP" sz="1800" i="1" dirty="0" smtClean="0"/>
              <a:t>G</a:t>
            </a:r>
            <a:r>
              <a:rPr lang="ja-JP" altLang="ja-JP" sz="1800" dirty="0" smtClean="0"/>
              <a:t>を拡大する積極財政政策で不況から脱却できる</a:t>
            </a:r>
          </a:p>
          <a:p>
            <a:r>
              <a:rPr lang="ja-JP" altLang="ja-JP" sz="1800" dirty="0" smtClean="0"/>
              <a:t>＝</a:t>
            </a:r>
            <a:r>
              <a:rPr lang="ja-JP" altLang="ja-JP" sz="1800" b="1" dirty="0" smtClean="0"/>
              <a:t>赤字財政政策</a:t>
            </a:r>
            <a:r>
              <a:rPr lang="ja-JP" altLang="ja-JP" sz="1800" dirty="0" smtClean="0"/>
              <a:t>（</a:t>
            </a:r>
            <a:r>
              <a:rPr lang="en-US" altLang="ja-JP" sz="1800" dirty="0" smtClean="0"/>
              <a:t>deficit fiscal policy</a:t>
            </a:r>
            <a:r>
              <a:rPr lang="ja-JP" altLang="ja-JP" sz="1800" dirty="0" smtClean="0"/>
              <a:t>）の正当性に理論的根拠</a:t>
            </a:r>
          </a:p>
          <a:p>
            <a:r>
              <a:rPr lang="ja-JP" altLang="ja-JP" sz="1800" dirty="0" smtClean="0"/>
              <a:t>財政支出は租税収入によって毎年賄われるべき</a:t>
            </a:r>
            <a:r>
              <a:rPr lang="en-US" altLang="ja-JP" sz="1800" dirty="0" smtClean="0"/>
              <a:t>G=T</a:t>
            </a:r>
            <a:r>
              <a:rPr lang="ja-JP" altLang="ja-JP" sz="1800" dirty="0" smtClean="0"/>
              <a:t>であるという古典派の単年度の</a:t>
            </a:r>
            <a:r>
              <a:rPr lang="ja-JP" altLang="ja-JP" sz="1800" b="1" dirty="0" smtClean="0"/>
              <a:t>均衡予算主義</a:t>
            </a:r>
            <a:r>
              <a:rPr lang="ja-JP" altLang="ja-JP" sz="1800" dirty="0" smtClean="0"/>
              <a:t>（</a:t>
            </a:r>
            <a:r>
              <a:rPr lang="en-US" altLang="ja-JP" sz="1800" dirty="0" smtClean="0"/>
              <a:t>balanced budget principle</a:t>
            </a:r>
            <a:r>
              <a:rPr lang="ja-JP" altLang="ja-JP" sz="1800" dirty="0" smtClean="0"/>
              <a:t>）は、不況においては適用除外</a:t>
            </a:r>
          </a:p>
          <a:p>
            <a:r>
              <a:rPr lang="ja-JP" altLang="ja-JP" sz="1800" dirty="0" smtClean="0"/>
              <a:t>⇒ケインズは財政赤字を無制限に垂れ流してよいと主張したわけではない。</a:t>
            </a:r>
            <a:r>
              <a:rPr lang="ja-JP" altLang="ja-JP" sz="1800" b="1" dirty="0" smtClean="0"/>
              <a:t>不況時の赤字は好況時の黒字によって相殺、単年度ごとではなく景気循環のプロセスで均衡</a:t>
            </a:r>
            <a:r>
              <a:rPr lang="ja-JP" altLang="en-US" sz="1800" dirty="0" smtClean="0"/>
              <a:t>するべき</a:t>
            </a:r>
            <a:endParaRPr lang="ja-JP" altLang="ja-JP" sz="1800" dirty="0" smtClean="0"/>
          </a:p>
          <a:p>
            <a:pPr>
              <a:buNone/>
            </a:pPr>
            <a:endParaRPr lang="en-US" altLang="ja-JP" sz="1800" dirty="0" smtClean="0"/>
          </a:p>
          <a:p>
            <a:pPr>
              <a:buNone/>
            </a:pPr>
            <a:endParaRPr lang="ja-JP" altLang="ja-JP" sz="1800" dirty="0" smtClean="0"/>
          </a:p>
          <a:p>
            <a:endParaRPr lang="ja-JP" altLang="ja-JP"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９</a:t>
            </a:r>
            <a:r>
              <a:rPr lang="en-US" altLang="ja-JP" sz="2000" b="1" dirty="0" smtClean="0"/>
              <a:t>C</a:t>
            </a:r>
            <a:r>
              <a:rPr lang="ja-JP" altLang="ja-JP" sz="2000" b="1" dirty="0" err="1" smtClean="0"/>
              <a:t>．</a:t>
            </a:r>
            <a:r>
              <a:rPr lang="en-US" altLang="ja-JP" sz="2000" b="1" dirty="0" smtClean="0"/>
              <a:t>Depression </a:t>
            </a:r>
            <a:r>
              <a:rPr lang="en-US" altLang="ja-JP" sz="2000" b="1" dirty="0" smtClean="0"/>
              <a:t>and Fiscal </a:t>
            </a:r>
            <a:r>
              <a:rPr lang="en-US" altLang="ja-JP" sz="2000" b="1" dirty="0" smtClean="0"/>
              <a:t>Policy    </a:t>
            </a:r>
            <a:r>
              <a:rPr lang="ja-JP" altLang="ja-JP" sz="2000" b="1" dirty="0" smtClean="0"/>
              <a:t>不況</a:t>
            </a:r>
            <a:r>
              <a:rPr lang="ja-JP" altLang="ja-JP" sz="2000" b="1" dirty="0" smtClean="0"/>
              <a:t>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260648"/>
            <a:ext cx="9144000" cy="6597352"/>
          </a:xfrm>
        </p:spPr>
        <p:txBody>
          <a:bodyPr>
            <a:noAutofit/>
          </a:bodyPr>
          <a:lstStyle/>
          <a:p>
            <a:pPr>
              <a:buNone/>
            </a:pPr>
            <a:r>
              <a:rPr lang="en-US" altLang="ja-JP" sz="1600" dirty="0" smtClean="0"/>
              <a:t>American </a:t>
            </a:r>
            <a:r>
              <a:rPr lang="en-US" altLang="ja-JP" sz="1600" dirty="0" smtClean="0"/>
              <a:t>President Roosevelt conducted New Deal policy ⇒ in 1933 Tennessee Valley Development Corporation TVA, large-scale public works projects, absorbing a large number of unemployed people, economic recovery was achieved⇒ real GDP recovered to 1929 level in 1936</a:t>
            </a:r>
          </a:p>
          <a:p>
            <a:pPr>
              <a:buNone/>
            </a:pPr>
            <a:r>
              <a:rPr lang="en-US" altLang="ja-JP" sz="1600" dirty="0" smtClean="0"/>
              <a:t>German Prime Minister Hitler, in 1933 promoted the construction of high-speed motorway network of </a:t>
            </a:r>
            <a:r>
              <a:rPr lang="en-US" altLang="ja-JP" sz="1600" dirty="0" err="1" smtClean="0"/>
              <a:t>Reichs</a:t>
            </a:r>
            <a:r>
              <a:rPr lang="en-US" altLang="ja-JP" sz="1600" dirty="0" smtClean="0"/>
              <a:t> Autobahn, promotion of motorization, production of Volkswagen, large-scale public works project, absorbing mass unemployed, economic recovery was achieved.</a:t>
            </a:r>
          </a:p>
          <a:p>
            <a:pPr>
              <a:buNone/>
            </a:pPr>
            <a:r>
              <a:rPr lang="ja-JP" altLang="ja-JP" sz="1600" dirty="0" smtClean="0"/>
              <a:t> </a:t>
            </a:r>
            <a:r>
              <a:rPr lang="en-US" altLang="ja-JP" sz="1600" dirty="0" smtClean="0"/>
              <a:t>(2) Fiscal Tightening Policy</a:t>
            </a:r>
            <a:br>
              <a:rPr lang="en-US" altLang="ja-JP" sz="1600" dirty="0" smtClean="0"/>
            </a:br>
            <a:r>
              <a:rPr lang="en-US" altLang="ja-JP" sz="1600" dirty="0" smtClean="0"/>
              <a:t>Fiscal tightening policy reduce aggregate demand by reducing fiscal expenditure</a:t>
            </a:r>
            <a:r>
              <a:rPr lang="en-US" altLang="ja-JP" sz="1600" i="1" dirty="0" smtClean="0"/>
              <a:t> G </a:t>
            </a:r>
            <a:r>
              <a:rPr lang="en-US" altLang="ja-JP" sz="1600" dirty="0" smtClean="0"/>
              <a:t>or raising tax in liquidity trap ⇒In Figure 16-12, the </a:t>
            </a:r>
            <a:r>
              <a:rPr lang="en-US" altLang="ja-JP" sz="1600" i="1" dirty="0" smtClean="0"/>
              <a:t>IS</a:t>
            </a:r>
            <a:r>
              <a:rPr lang="en-US" altLang="ja-JP" sz="1600" dirty="0" smtClean="0"/>
              <a:t> curve shifts left from </a:t>
            </a:r>
            <a:r>
              <a:rPr lang="en-US" altLang="ja-JP" sz="1600" i="1" dirty="0" smtClean="0"/>
              <a:t>IS</a:t>
            </a:r>
            <a:r>
              <a:rPr lang="en-US" altLang="ja-JP" sz="1600" dirty="0" smtClean="0"/>
              <a:t> to</a:t>
            </a:r>
            <a:r>
              <a:rPr lang="en-US" altLang="ja-JP" sz="1600" i="1" dirty="0" smtClean="0"/>
              <a:t> IS </a:t>
            </a:r>
            <a:r>
              <a:rPr lang="en-US" altLang="ja-JP" sz="1600" dirty="0" smtClean="0"/>
              <a:t>', the interest rate </a:t>
            </a:r>
            <a:r>
              <a:rPr lang="en-US" altLang="ja-JP" sz="1600" i="1" dirty="0" err="1" smtClean="0"/>
              <a:t>i</a:t>
            </a:r>
            <a:r>
              <a:rPr lang="en-US" altLang="ja-JP" sz="1600" i="1" dirty="0" smtClean="0"/>
              <a:t> </a:t>
            </a:r>
            <a:r>
              <a:rPr lang="en-US" altLang="ja-JP" sz="1600" dirty="0" smtClean="0"/>
              <a:t>is the lower limit, and national income decreases from </a:t>
            </a:r>
            <a:r>
              <a:rPr lang="en-US" altLang="ja-JP" sz="1600" i="1" dirty="0" smtClean="0"/>
              <a:t>Y</a:t>
            </a:r>
            <a:r>
              <a:rPr lang="en-US" altLang="ja-JP" sz="1600" dirty="0" smtClean="0"/>
              <a:t> to </a:t>
            </a:r>
            <a:r>
              <a:rPr lang="en-US" altLang="ja-JP" sz="1600" i="1" dirty="0" smtClean="0"/>
              <a:t>Y</a:t>
            </a:r>
            <a:r>
              <a:rPr lang="en-US" altLang="ja-JP" sz="1600" dirty="0" smtClean="0"/>
              <a:t>' by the left shift of the </a:t>
            </a:r>
            <a:r>
              <a:rPr lang="en-US" altLang="ja-JP" sz="1600" i="1" dirty="0" smtClean="0"/>
              <a:t>IS</a:t>
            </a:r>
            <a:r>
              <a:rPr lang="en-US" altLang="ja-JP" sz="1600" dirty="0" smtClean="0"/>
              <a:t> </a:t>
            </a:r>
            <a:r>
              <a:rPr lang="en-US" altLang="ja-JP" sz="1600" dirty="0" smtClean="0"/>
              <a:t>curve</a:t>
            </a:r>
          </a:p>
          <a:p>
            <a:r>
              <a:rPr lang="ja-JP" altLang="ja-JP" sz="1600" dirty="0" smtClean="0"/>
              <a:t>アメリカ、ルーズヴェルト大統領、</a:t>
            </a:r>
            <a:r>
              <a:rPr lang="ja-JP" altLang="ja-JP" sz="1600" b="1" dirty="0" smtClean="0"/>
              <a:t>ニューディール政策</a:t>
            </a:r>
            <a:r>
              <a:rPr lang="ja-JP" altLang="ja-JP" sz="1600" dirty="0" smtClean="0"/>
              <a:t>（</a:t>
            </a:r>
            <a:r>
              <a:rPr lang="en-US" altLang="ja-JP" sz="1600" dirty="0" smtClean="0"/>
              <a:t>New Deal</a:t>
            </a:r>
            <a:r>
              <a:rPr lang="ja-JP" altLang="ja-JP" sz="1600" dirty="0" smtClean="0"/>
              <a:t>）⇒</a:t>
            </a:r>
            <a:r>
              <a:rPr lang="en-US" altLang="ja-JP" sz="1600" dirty="0" smtClean="0"/>
              <a:t>1933</a:t>
            </a:r>
            <a:r>
              <a:rPr lang="ja-JP" altLang="ja-JP" sz="1600" dirty="0" smtClean="0"/>
              <a:t>年テネシー渓谷開発公社</a:t>
            </a:r>
            <a:r>
              <a:rPr lang="en-US" altLang="ja-JP" sz="1600" dirty="0" smtClean="0"/>
              <a:t>TVA</a:t>
            </a:r>
            <a:r>
              <a:rPr lang="ja-JP" altLang="ja-JP" sz="1600" dirty="0" err="1" smtClean="0"/>
              <a:t>、</a:t>
            </a:r>
            <a:r>
              <a:rPr lang="ja-JP" altLang="ja-JP" sz="1600" dirty="0" smtClean="0"/>
              <a:t>大規模な公共事業、大量</a:t>
            </a:r>
            <a:r>
              <a:rPr lang="ja-JP" altLang="ja-JP" sz="1600" dirty="0" smtClean="0"/>
              <a:t>の失業者</a:t>
            </a:r>
            <a:r>
              <a:rPr lang="ja-JP" altLang="ja-JP" sz="1600" dirty="0" smtClean="0"/>
              <a:t>を吸収、経済</a:t>
            </a:r>
            <a:r>
              <a:rPr lang="ja-JP" altLang="ja-JP" sz="1600" dirty="0" smtClean="0"/>
              <a:t>復興</a:t>
            </a:r>
            <a:endParaRPr lang="en-US" altLang="ja-JP" sz="1600" dirty="0" smtClean="0"/>
          </a:p>
          <a:p>
            <a:r>
              <a:rPr lang="ja-JP" altLang="ja-JP" sz="1600" dirty="0" smtClean="0"/>
              <a:t>⇒</a:t>
            </a:r>
            <a:r>
              <a:rPr lang="ja-JP" altLang="ja-JP" sz="1600" dirty="0" smtClean="0"/>
              <a:t>実質</a:t>
            </a:r>
            <a:r>
              <a:rPr lang="en-US" altLang="ja-JP" sz="1600" dirty="0" smtClean="0"/>
              <a:t>GDP</a:t>
            </a:r>
            <a:r>
              <a:rPr lang="ja-JP" altLang="ja-JP" sz="1600" dirty="0" smtClean="0"/>
              <a:t>は</a:t>
            </a:r>
            <a:r>
              <a:rPr lang="en-US" altLang="ja-JP" sz="1600" dirty="0" smtClean="0"/>
              <a:t>1936</a:t>
            </a:r>
            <a:r>
              <a:rPr lang="ja-JP" altLang="ja-JP" sz="1600" dirty="0" smtClean="0"/>
              <a:t>年には</a:t>
            </a:r>
            <a:r>
              <a:rPr lang="en-US" altLang="ja-JP" sz="1600" dirty="0" smtClean="0"/>
              <a:t>1929</a:t>
            </a:r>
            <a:r>
              <a:rPr lang="ja-JP" altLang="ja-JP" sz="1600" dirty="0" smtClean="0"/>
              <a:t>年水準を回復</a:t>
            </a:r>
          </a:p>
          <a:p>
            <a:r>
              <a:rPr lang="ja-JP" altLang="ja-JP" sz="1600" dirty="0" smtClean="0"/>
              <a:t>ドイツ、ヒトラー首相、</a:t>
            </a:r>
            <a:r>
              <a:rPr lang="en-US" altLang="ja-JP" sz="1600" dirty="0" smtClean="0"/>
              <a:t>1933</a:t>
            </a:r>
            <a:r>
              <a:rPr lang="ja-JP" altLang="ja-JP" sz="1600" dirty="0" smtClean="0"/>
              <a:t>年に高速自動車道路網の建設</a:t>
            </a:r>
            <a:r>
              <a:rPr lang="ja-JP" altLang="ja-JP" sz="1600" dirty="0" smtClean="0"/>
              <a:t>や</a:t>
            </a:r>
            <a:endParaRPr lang="en-US" altLang="ja-JP" sz="1600" dirty="0" smtClean="0"/>
          </a:p>
          <a:p>
            <a:r>
              <a:rPr lang="ja-JP" altLang="ja-JP" sz="1600" dirty="0" smtClean="0"/>
              <a:t>モータリゼーション</a:t>
            </a:r>
            <a:r>
              <a:rPr lang="ja-JP" altLang="ja-JP" sz="1600" dirty="0" smtClean="0"/>
              <a:t>の推進、ライヒス・アウトバーンの建設や</a:t>
            </a:r>
            <a:r>
              <a:rPr lang="ja-JP" altLang="ja-JP" sz="1600" dirty="0" smtClean="0"/>
              <a:t>フォ</a:t>
            </a:r>
            <a:endParaRPr lang="en-US" altLang="ja-JP" sz="1600" dirty="0" smtClean="0"/>
          </a:p>
          <a:p>
            <a:r>
              <a:rPr lang="ja-JP" altLang="ja-JP" sz="1600" dirty="0" smtClean="0"/>
              <a:t>ルクスワーゲンの製造</a:t>
            </a:r>
            <a:r>
              <a:rPr lang="ja-JP" altLang="ja-JP" sz="1600" dirty="0" smtClean="0"/>
              <a:t>、大規模な公共事業、大量の失業者</a:t>
            </a:r>
            <a:r>
              <a:rPr lang="ja-JP" altLang="ja-JP" sz="1600" dirty="0" smtClean="0"/>
              <a:t>を</a:t>
            </a:r>
            <a:endParaRPr lang="en-US" altLang="ja-JP" sz="1600" dirty="0" smtClean="0"/>
          </a:p>
          <a:p>
            <a:r>
              <a:rPr lang="ja-JP" altLang="ja-JP" sz="1600" dirty="0" smtClean="0"/>
              <a:t>吸収</a:t>
            </a:r>
            <a:r>
              <a:rPr lang="ja-JP" altLang="ja-JP" sz="1600" dirty="0" smtClean="0"/>
              <a:t>、経済復興</a:t>
            </a:r>
            <a:endParaRPr lang="en-US" altLang="ja-JP" sz="1600" dirty="0" smtClean="0"/>
          </a:p>
          <a:p>
            <a:r>
              <a:rPr lang="ja-JP" altLang="ja-JP" sz="1600" b="1" dirty="0" smtClean="0"/>
              <a:t>（２）財政引き締め政策</a:t>
            </a:r>
            <a:endParaRPr lang="ja-JP" altLang="ja-JP" sz="1600" dirty="0" smtClean="0"/>
          </a:p>
          <a:p>
            <a:r>
              <a:rPr lang="ja-JP" altLang="ja-JP" sz="1600" dirty="0" smtClean="0"/>
              <a:t>流動性の罠で財政支出</a:t>
            </a:r>
            <a:r>
              <a:rPr lang="en-US" altLang="ja-JP" sz="1600" i="1" dirty="0" smtClean="0"/>
              <a:t>G</a:t>
            </a:r>
            <a:r>
              <a:rPr lang="ja-JP" altLang="ja-JP" sz="1600" dirty="0" smtClean="0"/>
              <a:t>の削減か増税で総需要を減らす</a:t>
            </a:r>
            <a:r>
              <a:rPr lang="ja-JP" altLang="ja-JP" sz="1600" dirty="0" smtClean="0"/>
              <a:t>財</a:t>
            </a:r>
            <a:endParaRPr lang="en-US" altLang="ja-JP" sz="1600" dirty="0" smtClean="0"/>
          </a:p>
          <a:p>
            <a:r>
              <a:rPr lang="ja-JP" altLang="ja-JP" sz="1600" dirty="0" smtClean="0"/>
              <a:t>政引き締め</a:t>
            </a:r>
            <a:r>
              <a:rPr lang="ja-JP" altLang="ja-JP" sz="1600" dirty="0" smtClean="0"/>
              <a:t>政策⇒</a:t>
            </a:r>
            <a:r>
              <a:rPr lang="en-US" altLang="ja-JP" sz="1600" dirty="0" smtClean="0"/>
              <a:t>16-12</a:t>
            </a:r>
            <a:r>
              <a:rPr lang="ja-JP" altLang="ja-JP" sz="1600" dirty="0" smtClean="0"/>
              <a:t>図で</a:t>
            </a:r>
            <a:r>
              <a:rPr lang="en-US" altLang="ja-JP" sz="1600" i="1" dirty="0" smtClean="0"/>
              <a:t>IS</a:t>
            </a:r>
            <a:r>
              <a:rPr lang="ja-JP" altLang="ja-JP" sz="1600" dirty="0" smtClean="0"/>
              <a:t>曲線は</a:t>
            </a:r>
            <a:r>
              <a:rPr lang="en-US" altLang="ja-JP" sz="1600" i="1" dirty="0" smtClean="0"/>
              <a:t>IS</a:t>
            </a:r>
            <a:r>
              <a:rPr lang="ja-JP" altLang="ja-JP" sz="1600" dirty="0" smtClean="0"/>
              <a:t>から</a:t>
            </a:r>
            <a:r>
              <a:rPr lang="en-US" altLang="ja-JP" sz="1600" i="1" dirty="0" smtClean="0"/>
              <a:t>IS</a:t>
            </a:r>
            <a:r>
              <a:rPr lang="en-US" altLang="ja-JP" sz="1600" dirty="0" smtClean="0"/>
              <a:t>’</a:t>
            </a:r>
            <a:r>
              <a:rPr lang="ja-JP" altLang="ja-JP" sz="1600" dirty="0" err="1" smtClean="0"/>
              <a:t>へと</a:t>
            </a:r>
            <a:r>
              <a:rPr lang="ja-JP" altLang="ja-JP" sz="1600" dirty="0" smtClean="0"/>
              <a:t>左方シフト</a:t>
            </a:r>
            <a:r>
              <a:rPr lang="ja-JP" altLang="ja-JP" sz="1600" dirty="0" smtClean="0"/>
              <a:t>、</a:t>
            </a:r>
            <a:endParaRPr lang="en-US" altLang="ja-JP" sz="1600" dirty="0" smtClean="0"/>
          </a:p>
          <a:p>
            <a:r>
              <a:rPr lang="ja-JP" altLang="ja-JP" sz="1600" dirty="0" smtClean="0"/>
              <a:t>利子率</a:t>
            </a:r>
            <a:r>
              <a:rPr lang="en-US" altLang="ja-JP" sz="1600" i="1" dirty="0" err="1" smtClean="0"/>
              <a:t>i</a:t>
            </a:r>
            <a:r>
              <a:rPr lang="ja-JP" altLang="ja-JP" sz="1600" dirty="0" smtClean="0"/>
              <a:t>は下限</a:t>
            </a:r>
            <a:r>
              <a:rPr lang="ja-JP" altLang="ja-JP" sz="1600" dirty="0" smtClean="0"/>
              <a:t>、国民</a:t>
            </a:r>
            <a:r>
              <a:rPr lang="ja-JP" altLang="ja-JP" sz="1600" dirty="0" smtClean="0"/>
              <a:t>所得は</a:t>
            </a:r>
            <a:r>
              <a:rPr lang="en-US" altLang="ja-JP" sz="1600" i="1" dirty="0" smtClean="0"/>
              <a:t>Y</a:t>
            </a:r>
            <a:r>
              <a:rPr lang="ja-JP" altLang="ja-JP" sz="1600" dirty="0" smtClean="0"/>
              <a:t>から</a:t>
            </a:r>
            <a:r>
              <a:rPr lang="en-US" altLang="ja-JP" sz="1600" i="1" dirty="0" smtClean="0"/>
              <a:t>Y</a:t>
            </a:r>
            <a:r>
              <a:rPr lang="en-US" altLang="ja-JP" sz="1600" dirty="0" smtClean="0"/>
              <a:t>’</a:t>
            </a:r>
            <a:r>
              <a:rPr lang="ja-JP" altLang="ja-JP" sz="1600" dirty="0" smtClean="0"/>
              <a:t>へと</a:t>
            </a:r>
            <a:r>
              <a:rPr lang="en-US" altLang="ja-JP" sz="1600" i="1" dirty="0" smtClean="0"/>
              <a:t>IS</a:t>
            </a:r>
            <a:r>
              <a:rPr lang="ja-JP" altLang="ja-JP" sz="1600" dirty="0" smtClean="0"/>
              <a:t>曲線の左方シフト</a:t>
            </a:r>
            <a:r>
              <a:rPr lang="ja-JP" altLang="ja-JP" sz="1600" dirty="0" smtClean="0"/>
              <a:t>の</a:t>
            </a:r>
            <a:endParaRPr lang="en-US" altLang="ja-JP" sz="1600" dirty="0" smtClean="0"/>
          </a:p>
          <a:p>
            <a:r>
              <a:rPr lang="ja-JP" altLang="ja-JP" sz="1600" dirty="0" smtClean="0"/>
              <a:t>分</a:t>
            </a:r>
            <a:r>
              <a:rPr lang="ja-JP" altLang="ja-JP" sz="1600" dirty="0" smtClean="0"/>
              <a:t>だけ減少</a:t>
            </a:r>
            <a:endParaRPr lang="en-US" altLang="ja-JP" sz="1600" dirty="0" smtClean="0"/>
          </a:p>
          <a:p>
            <a:pPr>
              <a:buNone/>
            </a:pPr>
            <a:endParaRPr lang="ja-JP" altLang="ja-JP" sz="1600" dirty="0"/>
          </a:p>
        </p:txBody>
      </p:sp>
      <p:pic>
        <p:nvPicPr>
          <p:cNvPr id="6" name="図 5"/>
          <p:cNvPicPr/>
          <p:nvPr/>
        </p:nvPicPr>
        <p:blipFill>
          <a:blip r:embed="rId2" cstate="print"/>
          <a:srcRect/>
          <a:stretch>
            <a:fillRect/>
          </a:stretch>
        </p:blipFill>
        <p:spPr bwMode="auto">
          <a:xfrm>
            <a:off x="5940152" y="3789041"/>
            <a:ext cx="3203848" cy="306896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９</a:t>
            </a:r>
            <a:r>
              <a:rPr lang="en-US" altLang="ja-JP" sz="2000" b="1" dirty="0" smtClean="0"/>
              <a:t>D</a:t>
            </a:r>
            <a:r>
              <a:rPr lang="ja-JP" altLang="ja-JP" sz="2000" b="1" dirty="0" err="1" smtClean="0"/>
              <a:t>．</a:t>
            </a:r>
            <a:r>
              <a:rPr lang="en-US" altLang="ja-JP" sz="2000" b="1" dirty="0" smtClean="0"/>
              <a:t>Depression </a:t>
            </a:r>
            <a:r>
              <a:rPr lang="en-US" altLang="ja-JP" sz="2000" b="1" dirty="0" smtClean="0"/>
              <a:t>and Fiscal </a:t>
            </a:r>
            <a:r>
              <a:rPr lang="en-US" altLang="ja-JP" sz="2000" b="1" dirty="0" smtClean="0"/>
              <a:t>Policy   </a:t>
            </a:r>
            <a:r>
              <a:rPr lang="ja-JP" altLang="ja-JP" sz="2000" b="1" dirty="0" smtClean="0"/>
              <a:t>不況</a:t>
            </a:r>
            <a:r>
              <a:rPr lang="ja-JP" altLang="ja-JP" sz="2000" b="1" dirty="0" smtClean="0"/>
              <a:t>と財政政策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Autofit/>
          </a:bodyPr>
          <a:lstStyle/>
          <a:p>
            <a:pPr>
              <a:buNone/>
            </a:pPr>
            <a:r>
              <a:rPr lang="en-US" altLang="ja-JP" sz="1600" dirty="0" smtClean="0"/>
              <a:t>⇒ </a:t>
            </a:r>
            <a:r>
              <a:rPr lang="en-US" altLang="ja-JP" sz="1600" dirty="0" smtClean="0"/>
              <a:t>Interest rate is the lower limit, and private Investment </a:t>
            </a:r>
            <a:r>
              <a:rPr lang="en-US" altLang="ja-JP" sz="1600" i="1" dirty="0" smtClean="0"/>
              <a:t>I </a:t>
            </a:r>
            <a:r>
              <a:rPr lang="en-US" altLang="ja-JP" sz="1600" dirty="0" smtClean="0"/>
              <a:t>will not increase ⇒ Crowding in will not occur ⇒ Excess supply will deteriorate further, prices </a:t>
            </a:r>
            <a:r>
              <a:rPr lang="en-US" altLang="ja-JP" sz="1600" i="1" dirty="0" smtClean="0"/>
              <a:t>P</a:t>
            </a:r>
            <a:r>
              <a:rPr lang="en-US" altLang="ja-JP" sz="1600" dirty="0" smtClean="0"/>
              <a:t> will fall and deflation will become more serious. ∴ </a:t>
            </a:r>
            <a:r>
              <a:rPr lang="en-US" altLang="ja-JP" sz="1600" b="1" dirty="0" smtClean="0"/>
              <a:t>reduction of fiscal expenditure, consumption tax increase tax, income tax increase should be avoided during depression.</a:t>
            </a:r>
          </a:p>
          <a:p>
            <a:pPr>
              <a:buNone/>
            </a:pPr>
            <a:r>
              <a:rPr lang="en-US" altLang="ja-JP" sz="1600" dirty="0" smtClean="0"/>
              <a:t>Example) The </a:t>
            </a:r>
            <a:r>
              <a:rPr lang="en-US" altLang="ja-JP" sz="1600" dirty="0" err="1" smtClean="0"/>
              <a:t>Takeshita</a:t>
            </a:r>
            <a:r>
              <a:rPr lang="en-US" altLang="ja-JP" sz="1600" dirty="0" smtClean="0"/>
              <a:t> cabinet enforced with </a:t>
            </a:r>
            <a:r>
              <a:rPr lang="en-US" altLang="ja-JP" sz="1600" b="1" dirty="0" smtClean="0"/>
              <a:t>the consumption tax at 3% in April 1989</a:t>
            </a:r>
            <a:r>
              <a:rPr lang="en-US" altLang="ja-JP" sz="1600" dirty="0" smtClean="0"/>
              <a:t>, it was at the height of the bubble, but from the following </a:t>
            </a:r>
            <a:r>
              <a:rPr lang="en-US" altLang="ja-JP" sz="1600" b="1" dirty="0" smtClean="0"/>
              <a:t>1990 the bubble collapsed</a:t>
            </a:r>
            <a:r>
              <a:rPr lang="en-US" altLang="ja-JP" sz="1600" dirty="0" smtClean="0"/>
              <a:t>, </a:t>
            </a:r>
            <a:r>
              <a:rPr lang="en-US" altLang="ja-JP" sz="1600" b="1" dirty="0" smtClean="0"/>
              <a:t>the 13-year long-run deflationary recession</a:t>
            </a:r>
            <a:r>
              <a:rPr lang="en-US" altLang="ja-JP" sz="1600" dirty="0" smtClean="0"/>
              <a:t>, the total tax revenue reached 60 trillion yen in 1990 but it decreased to 54 trillion yen in 1997.</a:t>
            </a:r>
          </a:p>
          <a:p>
            <a:pPr>
              <a:buNone/>
            </a:pPr>
            <a:r>
              <a:rPr lang="en-US" altLang="ja-JP" sz="1600" dirty="0" smtClean="0"/>
              <a:t>Example) The Hashimoto cabinet increased the consumption tax to 5% in April 1997, although the economy was in the process of recovery, from July in the same year the economy reversed, the financial depression and serious deflation, the total tax revenue fell to 42 trillion yen in 2011</a:t>
            </a:r>
            <a:r>
              <a:rPr lang="en-US" altLang="ja-JP" sz="1600" dirty="0" smtClean="0"/>
              <a:t>.</a:t>
            </a:r>
          </a:p>
          <a:p>
            <a:r>
              <a:rPr lang="ja-JP" altLang="ja-JP" sz="1600" dirty="0" smtClean="0"/>
              <a:t>⇒利子率は下限で民間投資</a:t>
            </a:r>
            <a:r>
              <a:rPr lang="en-US" altLang="ja-JP" sz="1600" i="1" dirty="0" smtClean="0"/>
              <a:t>I</a:t>
            </a:r>
            <a:r>
              <a:rPr lang="ja-JP" altLang="ja-JP" sz="1600" dirty="0" smtClean="0"/>
              <a:t>は増えない⇒クラウディング・インは</a:t>
            </a:r>
            <a:r>
              <a:rPr lang="ja-JP" altLang="ja-JP" sz="1600" dirty="0" smtClean="0"/>
              <a:t>起こらない</a:t>
            </a:r>
            <a:r>
              <a:rPr lang="ja-JP" altLang="ja-JP" sz="1600" dirty="0" smtClean="0"/>
              <a:t>⇒超過供給はさらに悪化、物価</a:t>
            </a:r>
            <a:r>
              <a:rPr lang="en-US" altLang="ja-JP" sz="1600" i="1" dirty="0" smtClean="0"/>
              <a:t>P</a:t>
            </a:r>
            <a:r>
              <a:rPr lang="ja-JP" altLang="ja-JP" sz="1600" dirty="0" smtClean="0"/>
              <a:t>は下落してデフレが深刻化　∴不況時には</a:t>
            </a:r>
            <a:endParaRPr lang="en-US" altLang="ja-JP" sz="1600" dirty="0" smtClean="0"/>
          </a:p>
          <a:p>
            <a:r>
              <a:rPr lang="ja-JP" altLang="ja-JP" sz="1600" b="1" dirty="0" smtClean="0"/>
              <a:t>財政支出削減や消費税増税、所得税増税などは、避ける必要</a:t>
            </a:r>
          </a:p>
          <a:p>
            <a:r>
              <a:rPr lang="ja-JP" altLang="ja-JP" sz="1600" dirty="0" smtClean="0"/>
              <a:t>例）竹下内閣の</a:t>
            </a:r>
            <a:r>
              <a:rPr lang="en-US" altLang="ja-JP" sz="1600" dirty="0" smtClean="0"/>
              <a:t>1989</a:t>
            </a:r>
            <a:r>
              <a:rPr lang="ja-JP" altLang="ja-JP" sz="1600" dirty="0" smtClean="0"/>
              <a:t>年</a:t>
            </a:r>
            <a:r>
              <a:rPr lang="en-US" altLang="ja-JP" sz="1600" dirty="0" smtClean="0"/>
              <a:t>4</a:t>
            </a:r>
            <a:r>
              <a:rPr lang="ja-JP" altLang="ja-JP" sz="1600" dirty="0" smtClean="0"/>
              <a:t>月に消費税が</a:t>
            </a:r>
            <a:r>
              <a:rPr lang="en-US" altLang="ja-JP" sz="1600" dirty="0" smtClean="0"/>
              <a:t>3</a:t>
            </a:r>
            <a:r>
              <a:rPr lang="ja-JP" altLang="ja-JP" sz="1600" dirty="0" smtClean="0"/>
              <a:t>％で施行、バブルの</a:t>
            </a:r>
            <a:r>
              <a:rPr lang="ja-JP" altLang="ja-JP" sz="1600" dirty="0" smtClean="0"/>
              <a:t>絶</a:t>
            </a:r>
            <a:endParaRPr lang="en-US" altLang="ja-JP" sz="1600" dirty="0" smtClean="0"/>
          </a:p>
          <a:p>
            <a:r>
              <a:rPr lang="ja-JP" altLang="ja-JP" sz="1600" dirty="0" smtClean="0"/>
              <a:t>頂期であった</a:t>
            </a:r>
            <a:r>
              <a:rPr lang="ja-JP" altLang="ja-JP" sz="1600" dirty="0" smtClean="0"/>
              <a:t>が、翌</a:t>
            </a:r>
            <a:r>
              <a:rPr lang="en-US" altLang="ja-JP" sz="1600" dirty="0" smtClean="0"/>
              <a:t>1990</a:t>
            </a:r>
            <a:r>
              <a:rPr lang="ja-JP" altLang="ja-JP" sz="1600" dirty="0" smtClean="0"/>
              <a:t>年からはバブル崩壊、</a:t>
            </a:r>
            <a:r>
              <a:rPr lang="en-US" altLang="ja-JP" sz="1600" dirty="0" smtClean="0"/>
              <a:t>13</a:t>
            </a:r>
            <a:r>
              <a:rPr lang="ja-JP" altLang="ja-JP" sz="1600" dirty="0" smtClean="0"/>
              <a:t>年間に</a:t>
            </a:r>
            <a:r>
              <a:rPr lang="ja-JP" altLang="ja-JP" sz="1600" dirty="0" smtClean="0"/>
              <a:t>わたる</a:t>
            </a:r>
            <a:endParaRPr lang="en-US" altLang="ja-JP" sz="1600" dirty="0" smtClean="0"/>
          </a:p>
          <a:p>
            <a:r>
              <a:rPr lang="ja-JP" altLang="ja-JP" sz="1600" dirty="0" smtClean="0"/>
              <a:t>長期デフレ不況</a:t>
            </a:r>
            <a:r>
              <a:rPr lang="ja-JP" altLang="ja-JP" sz="1600" dirty="0" smtClean="0"/>
              <a:t>、総税収は</a:t>
            </a:r>
            <a:r>
              <a:rPr lang="en-US" altLang="ja-JP" sz="1600" dirty="0" smtClean="0"/>
              <a:t>1990</a:t>
            </a:r>
            <a:r>
              <a:rPr lang="ja-JP" altLang="ja-JP" sz="1600" dirty="0" smtClean="0"/>
              <a:t>年の</a:t>
            </a:r>
            <a:r>
              <a:rPr lang="en-US" altLang="ja-JP" sz="1600" dirty="0" smtClean="0"/>
              <a:t>60</a:t>
            </a:r>
            <a:r>
              <a:rPr lang="ja-JP" altLang="ja-JP" sz="1600" dirty="0" smtClean="0"/>
              <a:t>兆円から</a:t>
            </a:r>
            <a:r>
              <a:rPr lang="en-US" altLang="ja-JP" sz="1600" dirty="0" smtClean="0"/>
              <a:t>1997</a:t>
            </a:r>
            <a:r>
              <a:rPr lang="ja-JP" altLang="ja-JP" sz="1600" dirty="0" smtClean="0"/>
              <a:t>年には</a:t>
            </a:r>
            <a:r>
              <a:rPr lang="en-US" altLang="ja-JP" sz="1600" dirty="0" smtClean="0"/>
              <a:t>54</a:t>
            </a:r>
          </a:p>
          <a:p>
            <a:r>
              <a:rPr lang="ja-JP" altLang="ja-JP" sz="1600" dirty="0" smtClean="0"/>
              <a:t>兆</a:t>
            </a:r>
            <a:r>
              <a:rPr lang="ja-JP" altLang="ja-JP" sz="1600" dirty="0" smtClean="0"/>
              <a:t>円に減</a:t>
            </a:r>
            <a:r>
              <a:rPr lang="ja-JP" altLang="ja-JP" sz="1600" dirty="0" smtClean="0"/>
              <a:t>。例</a:t>
            </a:r>
            <a:r>
              <a:rPr lang="ja-JP" altLang="ja-JP" sz="1600" dirty="0" smtClean="0"/>
              <a:t>）橋本内閣の</a:t>
            </a:r>
            <a:r>
              <a:rPr lang="en-US" altLang="ja-JP" sz="1600" dirty="0" smtClean="0"/>
              <a:t>1997</a:t>
            </a:r>
            <a:r>
              <a:rPr lang="ja-JP" altLang="ja-JP" sz="1600" dirty="0" smtClean="0"/>
              <a:t>年</a:t>
            </a:r>
            <a:r>
              <a:rPr lang="en-US" altLang="ja-JP" sz="1600" dirty="0" smtClean="0"/>
              <a:t>4</a:t>
            </a:r>
            <a:r>
              <a:rPr lang="ja-JP" altLang="ja-JP" sz="1600" dirty="0" smtClean="0"/>
              <a:t>月に消費税が</a:t>
            </a:r>
            <a:r>
              <a:rPr lang="en-US" altLang="ja-JP" sz="1600" dirty="0" smtClean="0"/>
              <a:t>5</a:t>
            </a:r>
            <a:r>
              <a:rPr lang="ja-JP" altLang="ja-JP" sz="1600" dirty="0" smtClean="0"/>
              <a:t>％に増税</a:t>
            </a:r>
            <a:r>
              <a:rPr lang="ja-JP" altLang="ja-JP" sz="1600" dirty="0" smtClean="0"/>
              <a:t>、</a:t>
            </a:r>
            <a:endParaRPr lang="en-US" altLang="ja-JP" sz="1600" dirty="0" smtClean="0"/>
          </a:p>
          <a:p>
            <a:r>
              <a:rPr lang="ja-JP" altLang="ja-JP" sz="1600" dirty="0" smtClean="0"/>
              <a:t>景気</a:t>
            </a:r>
            <a:r>
              <a:rPr lang="ja-JP" altLang="ja-JP" sz="1600" dirty="0" smtClean="0"/>
              <a:t>は回復過程</a:t>
            </a:r>
            <a:r>
              <a:rPr lang="ja-JP" altLang="ja-JP" sz="1600" dirty="0" smtClean="0"/>
              <a:t>にあった</a:t>
            </a:r>
            <a:r>
              <a:rPr lang="ja-JP" altLang="ja-JP" sz="1600" dirty="0" smtClean="0"/>
              <a:t>ものの、同年</a:t>
            </a:r>
            <a:r>
              <a:rPr lang="en-US" altLang="ja-JP" sz="1600" dirty="0" smtClean="0"/>
              <a:t>7</a:t>
            </a:r>
            <a:r>
              <a:rPr lang="ja-JP" altLang="ja-JP" sz="1600" dirty="0" smtClean="0"/>
              <a:t>月からは景気は反転下降</a:t>
            </a:r>
            <a:r>
              <a:rPr lang="ja-JP" altLang="ja-JP" sz="1600" dirty="0" smtClean="0"/>
              <a:t>、</a:t>
            </a:r>
            <a:endParaRPr lang="en-US" altLang="ja-JP" sz="1600" dirty="0" smtClean="0"/>
          </a:p>
          <a:p>
            <a:r>
              <a:rPr lang="ja-JP" altLang="ja-JP" sz="1600" dirty="0" smtClean="0"/>
              <a:t>金融</a:t>
            </a:r>
            <a:r>
              <a:rPr lang="ja-JP" altLang="ja-JP" sz="1600" dirty="0" smtClean="0"/>
              <a:t>大不況と深刻</a:t>
            </a:r>
            <a:r>
              <a:rPr lang="ja-JP" altLang="ja-JP" sz="1600" dirty="0" smtClean="0"/>
              <a:t>なデフレ</a:t>
            </a:r>
            <a:r>
              <a:rPr lang="ja-JP" altLang="ja-JP" sz="1600" dirty="0" smtClean="0"/>
              <a:t>、総税収は</a:t>
            </a:r>
            <a:r>
              <a:rPr lang="en-US" altLang="ja-JP" sz="1600" dirty="0" smtClean="0"/>
              <a:t>2011</a:t>
            </a:r>
            <a:r>
              <a:rPr lang="ja-JP" altLang="ja-JP" sz="1600" dirty="0" smtClean="0"/>
              <a:t>年には</a:t>
            </a:r>
            <a:r>
              <a:rPr lang="en-US" altLang="ja-JP" sz="1600" dirty="0" smtClean="0"/>
              <a:t>42</a:t>
            </a:r>
            <a:r>
              <a:rPr lang="ja-JP" altLang="ja-JP" sz="1600" dirty="0" smtClean="0"/>
              <a:t>兆円</a:t>
            </a:r>
            <a:r>
              <a:rPr lang="ja-JP" altLang="ja-JP" sz="1600" dirty="0" smtClean="0"/>
              <a:t>まで</a:t>
            </a:r>
            <a:endParaRPr lang="en-US" altLang="ja-JP" sz="1600" dirty="0" smtClean="0"/>
          </a:p>
          <a:p>
            <a:r>
              <a:rPr lang="ja-JP" altLang="ja-JP" sz="1600" dirty="0" smtClean="0"/>
              <a:t>激減</a:t>
            </a:r>
            <a:r>
              <a:rPr lang="en-US" altLang="ja-JP" sz="1600" dirty="0" smtClean="0"/>
              <a:t>                 </a:t>
            </a:r>
            <a:r>
              <a:rPr lang="en-US" altLang="ja-JP" sz="1600" dirty="0" smtClean="0"/>
              <a:t>16-12</a:t>
            </a:r>
            <a:r>
              <a:rPr lang="ja-JP" altLang="ja-JP" sz="1600" dirty="0" smtClean="0"/>
              <a:t>図　財政引き締め政策</a:t>
            </a:r>
            <a:endParaRPr lang="en-US" altLang="ja-JP" sz="1600" dirty="0" smtClean="0"/>
          </a:p>
          <a:p>
            <a:pPr>
              <a:buNone/>
            </a:pPr>
            <a:r>
              <a:rPr lang="en-US" altLang="ja-JP" sz="1600" dirty="0" smtClean="0"/>
              <a:t/>
            </a:r>
            <a:br>
              <a:rPr lang="en-US" altLang="ja-JP" sz="1600" dirty="0" smtClean="0"/>
            </a:br>
            <a:endParaRPr lang="ja-JP" altLang="ja-JP" sz="1600" dirty="0"/>
          </a:p>
        </p:txBody>
      </p:sp>
      <p:pic>
        <p:nvPicPr>
          <p:cNvPr id="6" name="図 5"/>
          <p:cNvPicPr/>
          <p:nvPr/>
        </p:nvPicPr>
        <p:blipFill>
          <a:blip r:embed="rId2" cstate="print"/>
          <a:srcRect/>
          <a:stretch>
            <a:fillRect/>
          </a:stretch>
        </p:blipFill>
        <p:spPr bwMode="auto">
          <a:xfrm>
            <a:off x="5940153" y="3861048"/>
            <a:ext cx="3203848" cy="2996952"/>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332655"/>
          </a:xfrm>
        </p:spPr>
        <p:txBody>
          <a:bodyPr>
            <a:normAutofit fontScale="90000"/>
          </a:bodyPr>
          <a:lstStyle/>
          <a:p>
            <a:r>
              <a:rPr lang="ja-JP" altLang="ja-JP" sz="2000" b="1" dirty="0" smtClean="0"/>
              <a:t>１</a:t>
            </a:r>
            <a:r>
              <a:rPr lang="ja-JP" altLang="ja-JP" sz="2000" b="1" dirty="0" smtClean="0"/>
              <a:t>．</a:t>
            </a:r>
            <a:r>
              <a:rPr lang="en-US" altLang="ja-JP" sz="2000" b="1" dirty="0" smtClean="0"/>
              <a:t>Market </a:t>
            </a:r>
            <a:r>
              <a:rPr lang="en-US" altLang="ja-JP" sz="2000" b="1" dirty="0" smtClean="0"/>
              <a:t>Economy and Economic </a:t>
            </a:r>
            <a:r>
              <a:rPr lang="en-US" altLang="ja-JP" sz="2000" b="1" dirty="0" smtClean="0"/>
              <a:t>Policy  </a:t>
            </a:r>
            <a:r>
              <a:rPr lang="ja-JP" altLang="ja-JP" sz="2000" b="1" dirty="0" smtClean="0"/>
              <a:t>市場</a:t>
            </a:r>
            <a:r>
              <a:rPr lang="ja-JP" altLang="ja-JP" sz="2000" b="1" dirty="0" smtClean="0"/>
              <a:t>経済と経済政策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336704"/>
          </a:xfrm>
        </p:spPr>
        <p:txBody>
          <a:bodyPr>
            <a:noAutofit/>
          </a:bodyPr>
          <a:lstStyle/>
          <a:p>
            <a:pPr>
              <a:buNone/>
            </a:pPr>
            <a:r>
              <a:rPr lang="en-US" altLang="ja-JP" sz="1600" dirty="0" smtClean="0"/>
              <a:t>Perfectly </a:t>
            </a:r>
            <a:r>
              <a:rPr lang="en-US" altLang="ja-JP" sz="1600" dirty="0" smtClean="0"/>
              <a:t>competitive market ⇒stably converging to equilibrium</a:t>
            </a:r>
            <a:r>
              <a:rPr lang="en-US" altLang="ja-JP" sz="1600" b="1" dirty="0" smtClean="0"/>
              <a:t>, full employment </a:t>
            </a:r>
            <a:r>
              <a:rPr lang="en-US" altLang="ja-JP" sz="1600" dirty="0" smtClean="0"/>
              <a:t>in the sense that there is no voluntary unemployment</a:t>
            </a:r>
          </a:p>
          <a:p>
            <a:pPr>
              <a:buNone/>
            </a:pPr>
            <a:r>
              <a:rPr lang="en-US" altLang="ja-JP" sz="1600" dirty="0" smtClean="0"/>
              <a:t>⇒ In the classical economy of full employment, the government provides policies to maintain market order to guarantee perfect competition, public finance provides public goods such as national defense, justice, schools, roads, harbors, etc. , monetary policy aims to maintain the stability of </a:t>
            </a:r>
            <a:r>
              <a:rPr lang="en-US" altLang="ja-JP" sz="1600" b="1" dirty="0" smtClean="0"/>
              <a:t>internal value of currency= prices </a:t>
            </a:r>
            <a:r>
              <a:rPr lang="en-US" altLang="ja-JP" sz="1600" dirty="0" smtClean="0"/>
              <a:t>and the stability of </a:t>
            </a:r>
            <a:r>
              <a:rPr lang="en-US" altLang="ja-JP" sz="1600" b="1" dirty="0" smtClean="0"/>
              <a:t>external value of currency = exchange rate</a:t>
            </a:r>
            <a:r>
              <a:rPr lang="en-US" altLang="ja-JP" sz="1600" dirty="0" smtClean="0"/>
              <a:t>, the government should not impair private vitality that carries private free economic activities  but make up for </a:t>
            </a:r>
            <a:r>
              <a:rPr lang="en-US" altLang="ja-JP" sz="1600" b="1" dirty="0" smtClean="0"/>
              <a:t>market failures</a:t>
            </a:r>
            <a:r>
              <a:rPr lang="en-US" altLang="ja-JP" sz="1600" dirty="0" smtClean="0"/>
              <a:t>. ... ... </a:t>
            </a:r>
            <a:r>
              <a:rPr lang="en-US" altLang="ja-JP" sz="1600" b="1" dirty="0" smtClean="0"/>
              <a:t>Cheap government, Small government, Liberalism state, Night watchman nation </a:t>
            </a:r>
            <a:r>
              <a:rPr lang="en-US" altLang="ja-JP" sz="1600" dirty="0" smtClean="0"/>
              <a:t>(</a:t>
            </a:r>
            <a:r>
              <a:rPr lang="en-US" altLang="ja-JP" sz="1600" dirty="0" err="1" smtClean="0"/>
              <a:t>Nachtwächterstaat</a:t>
            </a:r>
            <a:r>
              <a:rPr lang="en-US" altLang="ja-JP" sz="1600" dirty="0" smtClean="0"/>
              <a:t>)</a:t>
            </a:r>
          </a:p>
          <a:p>
            <a:pPr>
              <a:buNone/>
            </a:pPr>
            <a:r>
              <a:rPr lang="en-US" altLang="ja-JP" sz="1600" dirty="0" smtClean="0"/>
              <a:t>First theory of economic policy = </a:t>
            </a:r>
            <a:r>
              <a:rPr lang="en-US" altLang="ja-JP" sz="1600" b="1" dirty="0" err="1" smtClean="0"/>
              <a:t>Pigou’s</a:t>
            </a:r>
            <a:r>
              <a:rPr lang="en-US" altLang="ja-JP" sz="1600" b="1" dirty="0" smtClean="0"/>
              <a:t> “The Economics of Welfare</a:t>
            </a:r>
            <a:r>
              <a:rPr lang="en-US" altLang="ja-JP" sz="1600" dirty="0" smtClean="0"/>
              <a:t>" in 1920</a:t>
            </a:r>
          </a:p>
          <a:p>
            <a:pPr>
              <a:buNone/>
            </a:pPr>
            <a:r>
              <a:rPr lang="en-US" altLang="ja-JP" sz="1600" dirty="0" smtClean="0"/>
              <a:t>He classified economic policy objectives into three ⇒ </a:t>
            </a:r>
            <a:r>
              <a:rPr lang="en-US" altLang="ja-JP" sz="1600" b="1" dirty="0" smtClean="0"/>
              <a:t>economic growth, economic stability, economic equality</a:t>
            </a:r>
            <a:r>
              <a:rPr lang="en-US" altLang="ja-JP" sz="1600" dirty="0" smtClean="0"/>
              <a:t> = Policy objectives of welfare economics</a:t>
            </a:r>
            <a:br>
              <a:rPr lang="en-US" altLang="ja-JP" sz="1600" dirty="0" smtClean="0"/>
            </a:br>
            <a:r>
              <a:rPr lang="en-US" altLang="ja-JP" sz="1600" dirty="0" smtClean="0"/>
              <a:t>= a standard policy objective of modern theory of economic policy</a:t>
            </a:r>
            <a:r>
              <a:rPr lang="en-US" altLang="ja-JP" sz="1600" dirty="0" smtClean="0"/>
              <a:t>.</a:t>
            </a:r>
            <a:endParaRPr lang="en-US" altLang="ja-JP" sz="1600" dirty="0" smtClean="0"/>
          </a:p>
          <a:p>
            <a:r>
              <a:rPr lang="ja-JP" altLang="ja-JP" sz="1600" dirty="0" smtClean="0">
                <a:latin typeface="+mj-ea"/>
                <a:ea typeface="+mj-ea"/>
              </a:rPr>
              <a:t>完全競争</a:t>
            </a:r>
            <a:r>
              <a:rPr lang="ja-JP" altLang="en-US" sz="1600" dirty="0" smtClean="0">
                <a:latin typeface="+mj-ea"/>
                <a:ea typeface="+mj-ea"/>
              </a:rPr>
              <a:t>市場</a:t>
            </a:r>
            <a:r>
              <a:rPr lang="ja-JP" altLang="ja-JP" sz="1600" dirty="0" smtClean="0">
                <a:latin typeface="+mj-ea"/>
                <a:ea typeface="+mj-ea"/>
              </a:rPr>
              <a:t>⇒均衡へと安定的に収束、自発的失業がないという意味で完全雇用</a:t>
            </a:r>
          </a:p>
          <a:p>
            <a:r>
              <a:rPr lang="ja-JP" altLang="ja-JP" sz="1600" dirty="0" smtClean="0">
                <a:latin typeface="+mj-ea"/>
                <a:ea typeface="+mj-ea"/>
              </a:rPr>
              <a:t>⇒古典派的な完全雇用の経済では、政府は完全競争を保証する市場秩序を維持する政策、財政では国防や司法、学校、道路、港湾などの公共財を提供し、金融では</a:t>
            </a:r>
            <a:r>
              <a:rPr lang="ja-JP" altLang="ja-JP" sz="1600" b="1" dirty="0" smtClean="0">
                <a:latin typeface="+mj-ea"/>
                <a:ea typeface="+mj-ea"/>
              </a:rPr>
              <a:t>通貨の対内的価値＝物価の安定</a:t>
            </a:r>
            <a:r>
              <a:rPr lang="ja-JP" altLang="ja-JP" sz="1600" dirty="0" smtClean="0">
                <a:latin typeface="+mj-ea"/>
                <a:ea typeface="+mj-ea"/>
              </a:rPr>
              <a:t>と、</a:t>
            </a:r>
            <a:r>
              <a:rPr lang="ja-JP" altLang="ja-JP" sz="1600" b="1" dirty="0" smtClean="0">
                <a:latin typeface="+mj-ea"/>
                <a:ea typeface="+mj-ea"/>
              </a:rPr>
              <a:t>通貨の対外的な価値＝為替相場の安定</a:t>
            </a:r>
            <a:r>
              <a:rPr lang="ja-JP" altLang="ja-JP" sz="1600" dirty="0" smtClean="0">
                <a:latin typeface="+mj-ea"/>
                <a:ea typeface="+mj-ea"/>
              </a:rPr>
              <a:t>を維持する政策、政府は民間の自由な経済活動を担う活力＝</a:t>
            </a:r>
            <a:r>
              <a:rPr lang="ja-JP" altLang="ja-JP" sz="1600" b="1" dirty="0" smtClean="0">
                <a:latin typeface="+mj-ea"/>
                <a:ea typeface="+mj-ea"/>
              </a:rPr>
              <a:t>民活</a:t>
            </a:r>
            <a:r>
              <a:rPr lang="ja-JP" altLang="ja-JP" sz="1600" dirty="0" smtClean="0">
                <a:latin typeface="+mj-ea"/>
                <a:ea typeface="+mj-ea"/>
              </a:rPr>
              <a:t>を損なうべきではなく、</a:t>
            </a:r>
            <a:r>
              <a:rPr lang="ja-JP" altLang="ja-JP" sz="1600" b="1" dirty="0" smtClean="0">
                <a:latin typeface="+mj-ea"/>
                <a:ea typeface="+mj-ea"/>
              </a:rPr>
              <a:t>市場の失敗</a:t>
            </a:r>
            <a:r>
              <a:rPr lang="ja-JP" altLang="ja-JP" sz="1600" dirty="0" smtClean="0">
                <a:latin typeface="+mj-ea"/>
                <a:ea typeface="+mj-ea"/>
              </a:rPr>
              <a:t>（</a:t>
            </a:r>
            <a:r>
              <a:rPr lang="en-US" altLang="ja-JP" sz="1600" dirty="0" smtClean="0">
                <a:latin typeface="+mj-ea"/>
                <a:ea typeface="+mj-ea"/>
              </a:rPr>
              <a:t>market failures</a:t>
            </a:r>
            <a:r>
              <a:rPr lang="ja-JP" altLang="ja-JP" sz="1600" dirty="0" smtClean="0">
                <a:latin typeface="+mj-ea"/>
                <a:ea typeface="+mj-ea"/>
              </a:rPr>
              <a:t>）を補うだけ、……</a:t>
            </a:r>
            <a:r>
              <a:rPr lang="ja-JP" altLang="ja-JP" sz="1600" b="1" dirty="0" smtClean="0">
                <a:latin typeface="+mj-ea"/>
                <a:ea typeface="+mj-ea"/>
              </a:rPr>
              <a:t>安価な政府</a:t>
            </a:r>
            <a:r>
              <a:rPr lang="ja-JP" altLang="ja-JP" sz="1600" dirty="0" smtClean="0">
                <a:latin typeface="+mj-ea"/>
                <a:ea typeface="+mj-ea"/>
              </a:rPr>
              <a:t>（</a:t>
            </a:r>
            <a:r>
              <a:rPr lang="en-US" altLang="ja-JP" sz="1600" dirty="0" smtClean="0">
                <a:latin typeface="+mj-ea"/>
                <a:ea typeface="+mj-ea"/>
              </a:rPr>
              <a:t>cheap government</a:t>
            </a:r>
            <a:r>
              <a:rPr lang="ja-JP" altLang="ja-JP" sz="1600" dirty="0" smtClean="0">
                <a:latin typeface="+mj-ea"/>
                <a:ea typeface="+mj-ea"/>
              </a:rPr>
              <a:t>）、</a:t>
            </a:r>
            <a:r>
              <a:rPr lang="ja-JP" altLang="ja-JP" sz="1600" b="1" dirty="0" smtClean="0">
                <a:latin typeface="+mj-ea"/>
                <a:ea typeface="+mj-ea"/>
              </a:rPr>
              <a:t>小さな政府</a:t>
            </a:r>
            <a:r>
              <a:rPr lang="ja-JP" altLang="ja-JP" sz="1600" dirty="0" smtClean="0">
                <a:latin typeface="+mj-ea"/>
                <a:ea typeface="+mj-ea"/>
              </a:rPr>
              <a:t>（</a:t>
            </a:r>
            <a:r>
              <a:rPr lang="en-US" altLang="ja-JP" sz="1600" dirty="0" smtClean="0">
                <a:latin typeface="+mj-ea"/>
                <a:ea typeface="+mj-ea"/>
              </a:rPr>
              <a:t>small government</a:t>
            </a:r>
            <a:r>
              <a:rPr lang="ja-JP" altLang="ja-JP" sz="1600" dirty="0" smtClean="0">
                <a:latin typeface="+mj-ea"/>
                <a:ea typeface="+mj-ea"/>
              </a:rPr>
              <a:t>）、</a:t>
            </a:r>
            <a:r>
              <a:rPr lang="ja-JP" altLang="ja-JP" sz="1600" b="1" dirty="0" smtClean="0">
                <a:latin typeface="+mj-ea"/>
                <a:ea typeface="+mj-ea"/>
              </a:rPr>
              <a:t>自由主義国家</a:t>
            </a:r>
            <a:r>
              <a:rPr lang="ja-JP" altLang="ja-JP" sz="1600" dirty="0" smtClean="0">
                <a:latin typeface="+mj-ea"/>
                <a:ea typeface="+mj-ea"/>
              </a:rPr>
              <a:t>（</a:t>
            </a:r>
            <a:r>
              <a:rPr lang="en-US" altLang="ja-JP" sz="1600" dirty="0" smtClean="0">
                <a:latin typeface="+mj-ea"/>
                <a:ea typeface="+mj-ea"/>
              </a:rPr>
              <a:t>liberalism state</a:t>
            </a:r>
            <a:r>
              <a:rPr lang="ja-JP" altLang="ja-JP" sz="1600" dirty="0" smtClean="0">
                <a:latin typeface="+mj-ea"/>
                <a:ea typeface="+mj-ea"/>
              </a:rPr>
              <a:t>）、</a:t>
            </a:r>
            <a:r>
              <a:rPr lang="ja-JP" altLang="ja-JP" sz="1600" b="1" dirty="0" smtClean="0">
                <a:latin typeface="+mj-ea"/>
                <a:ea typeface="+mj-ea"/>
              </a:rPr>
              <a:t>夜警国家</a:t>
            </a:r>
            <a:r>
              <a:rPr lang="ja-JP" altLang="ja-JP" sz="1600" dirty="0" smtClean="0">
                <a:latin typeface="+mj-ea"/>
                <a:ea typeface="+mj-ea"/>
              </a:rPr>
              <a:t>（</a:t>
            </a:r>
            <a:r>
              <a:rPr lang="en-US" altLang="ja-JP" sz="1600" dirty="0" err="1" smtClean="0">
                <a:latin typeface="+mj-ea"/>
                <a:ea typeface="+mj-ea"/>
              </a:rPr>
              <a:t>Nachtwächterstaat</a:t>
            </a:r>
            <a:r>
              <a:rPr lang="ja-JP" altLang="ja-JP" sz="1600" dirty="0" smtClean="0">
                <a:latin typeface="+mj-ea"/>
                <a:ea typeface="+mj-ea"/>
              </a:rPr>
              <a:t>）</a:t>
            </a:r>
          </a:p>
          <a:p>
            <a:r>
              <a:rPr lang="ja-JP" altLang="ja-JP" sz="1600" dirty="0" smtClean="0">
                <a:latin typeface="+mj-ea"/>
                <a:ea typeface="+mj-ea"/>
              </a:rPr>
              <a:t>最初に経済政策の理論＝ピグウ、</a:t>
            </a:r>
            <a:r>
              <a:rPr lang="en-US" altLang="ja-JP" sz="1600" dirty="0" smtClean="0">
                <a:latin typeface="+mj-ea"/>
                <a:ea typeface="+mj-ea"/>
              </a:rPr>
              <a:t>1920</a:t>
            </a:r>
            <a:r>
              <a:rPr lang="ja-JP" altLang="ja-JP" sz="1600" dirty="0" smtClean="0">
                <a:latin typeface="+mj-ea"/>
                <a:ea typeface="+mj-ea"/>
              </a:rPr>
              <a:t>年の『厚生経済学』</a:t>
            </a:r>
            <a:r>
              <a:rPr lang="ja-JP" altLang="en-US" sz="1600" dirty="0" smtClean="0">
                <a:latin typeface="+mj-ea"/>
                <a:ea typeface="+mj-ea"/>
              </a:rPr>
              <a:t>、</a:t>
            </a:r>
            <a:r>
              <a:rPr lang="ja-JP" altLang="ja-JP" sz="1600" dirty="0" smtClean="0">
                <a:latin typeface="+mj-ea"/>
                <a:ea typeface="+mj-ea"/>
              </a:rPr>
              <a:t>経済政策の目標を</a:t>
            </a:r>
            <a:r>
              <a:rPr lang="en-US" altLang="ja-JP" sz="1600" dirty="0" smtClean="0">
                <a:latin typeface="+mj-ea"/>
                <a:ea typeface="+mj-ea"/>
              </a:rPr>
              <a:t>3</a:t>
            </a:r>
            <a:r>
              <a:rPr lang="ja-JP" altLang="ja-JP" sz="1600" dirty="0" err="1" smtClean="0">
                <a:latin typeface="+mj-ea"/>
                <a:ea typeface="+mj-ea"/>
              </a:rPr>
              <a:t>つに</a:t>
            </a:r>
            <a:r>
              <a:rPr lang="ja-JP" altLang="ja-JP" sz="1600" dirty="0" smtClean="0">
                <a:latin typeface="+mj-ea"/>
                <a:ea typeface="+mj-ea"/>
              </a:rPr>
              <a:t>分類</a:t>
            </a:r>
            <a:endParaRPr lang="en-US" altLang="ja-JP" sz="1600" dirty="0" smtClean="0">
              <a:latin typeface="+mj-ea"/>
              <a:ea typeface="+mj-ea"/>
            </a:endParaRPr>
          </a:p>
          <a:p>
            <a:r>
              <a:rPr lang="ja-JP" altLang="ja-JP" sz="1600" dirty="0" smtClean="0">
                <a:latin typeface="+mj-ea"/>
                <a:ea typeface="+mj-ea"/>
              </a:rPr>
              <a:t>⇒</a:t>
            </a:r>
            <a:r>
              <a:rPr lang="ja-JP" altLang="ja-JP" sz="1600" b="1" dirty="0" smtClean="0">
                <a:latin typeface="+mj-ea"/>
                <a:ea typeface="+mj-ea"/>
              </a:rPr>
              <a:t>経済成長、経済安定、経済平等、</a:t>
            </a:r>
            <a:r>
              <a:rPr lang="ja-JP" altLang="ja-JP" sz="1600" dirty="0" smtClean="0">
                <a:latin typeface="+mj-ea"/>
                <a:ea typeface="+mj-ea"/>
              </a:rPr>
              <a:t>＝</a:t>
            </a:r>
            <a:r>
              <a:rPr lang="ja-JP" altLang="ja-JP" sz="1600" b="1" dirty="0" smtClean="0">
                <a:latin typeface="+mj-ea"/>
                <a:ea typeface="+mj-ea"/>
              </a:rPr>
              <a:t>厚生経済学の政策目標</a:t>
            </a:r>
            <a:r>
              <a:rPr lang="ja-JP" altLang="ja-JP" sz="1600" dirty="0" smtClean="0">
                <a:latin typeface="+mj-ea"/>
                <a:ea typeface="+mj-ea"/>
              </a:rPr>
              <a:t>（</a:t>
            </a:r>
            <a:r>
              <a:rPr lang="en-US" altLang="ja-JP" sz="1600" dirty="0" smtClean="0">
                <a:latin typeface="+mj-ea"/>
                <a:ea typeface="+mj-ea"/>
              </a:rPr>
              <a:t>policy objectives of welfare economics</a:t>
            </a:r>
            <a:r>
              <a:rPr lang="ja-JP" altLang="ja-JP" sz="1600" dirty="0" smtClean="0">
                <a:latin typeface="+mj-ea"/>
                <a:ea typeface="+mj-ea"/>
              </a:rPr>
              <a:t>）は、現代経済政策論の標準的な政策目標。</a:t>
            </a:r>
            <a:endParaRPr lang="en-US" altLang="ja-JP" sz="1600" dirty="0" smtClean="0">
              <a:latin typeface="+mj-ea"/>
              <a:ea typeface="+mj-ea"/>
            </a:endParaRPr>
          </a:p>
          <a:p>
            <a:pPr>
              <a:buNone/>
            </a:pPr>
            <a:endParaRPr lang="ja-JP" altLang="ja-JP" sz="1600" dirty="0">
              <a:latin typeface="+mj-ea"/>
              <a:ea typeface="+mj-ea"/>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
            <a:ext cx="9144000" cy="332655"/>
          </a:xfrm>
        </p:spPr>
        <p:txBody>
          <a:bodyPr>
            <a:normAutofit fontScale="90000"/>
          </a:bodyPr>
          <a:lstStyle/>
          <a:p>
            <a:r>
              <a:rPr lang="ja-JP" altLang="ja-JP" sz="2000" b="1" dirty="0" smtClean="0"/>
              <a:t>１０</a:t>
            </a:r>
            <a:r>
              <a:rPr lang="ja-JP" altLang="ja-JP" sz="2000" b="1" dirty="0" smtClean="0"/>
              <a:t>．</a:t>
            </a:r>
            <a:r>
              <a:rPr lang="en-US" altLang="ja-JP" sz="2000" b="1" dirty="0" smtClean="0"/>
              <a:t>Under-employment </a:t>
            </a:r>
            <a:r>
              <a:rPr lang="en-US" altLang="ja-JP" sz="2000" b="1" dirty="0" smtClean="0"/>
              <a:t>and Monetary </a:t>
            </a:r>
            <a:r>
              <a:rPr lang="en-US" altLang="ja-JP" sz="2000" b="1" dirty="0" smtClean="0"/>
              <a:t>Policy  </a:t>
            </a:r>
            <a:r>
              <a:rPr lang="ja-JP" altLang="ja-JP" sz="2000" b="1" dirty="0" smtClean="0"/>
              <a:t>不完全</a:t>
            </a:r>
            <a:r>
              <a:rPr lang="ja-JP" altLang="ja-JP" sz="2000" b="1" dirty="0" smtClean="0"/>
              <a:t>雇用と金融政策</a:t>
            </a:r>
            <a:r>
              <a:rPr lang="en-US" altLang="ja-JP" sz="2000" b="1" dirty="0" smtClean="0"/>
              <a:t> </a:t>
            </a:r>
            <a:endParaRPr lang="ja-JP" altLang="ja-JP" sz="2000" dirty="0"/>
          </a:p>
        </p:txBody>
      </p:sp>
      <p:sp>
        <p:nvSpPr>
          <p:cNvPr id="12291" name="Rectangle 3"/>
          <p:cNvSpPr>
            <a:spLocks noGrp="1" noChangeArrowheads="1"/>
          </p:cNvSpPr>
          <p:nvPr>
            <p:ph idx="1"/>
          </p:nvPr>
        </p:nvSpPr>
        <p:spPr>
          <a:xfrm>
            <a:off x="0" y="332656"/>
            <a:ext cx="9144000" cy="6336704"/>
          </a:xfrm>
        </p:spPr>
        <p:txBody>
          <a:bodyPr>
            <a:noAutofit/>
          </a:bodyPr>
          <a:lstStyle/>
          <a:p>
            <a:pPr>
              <a:buNone/>
            </a:pPr>
            <a:r>
              <a:rPr lang="en-US" altLang="ja-JP" sz="1800" dirty="0" smtClean="0"/>
              <a:t>The </a:t>
            </a:r>
            <a:r>
              <a:rPr lang="en-US" altLang="ja-JP" sz="1800" dirty="0" smtClean="0"/>
              <a:t>state of under-employment, neither full employment nor liquidity trap</a:t>
            </a:r>
            <a:r>
              <a:rPr lang="ja-JP" altLang="en-US" sz="1800" dirty="0" smtClean="0"/>
              <a:t>⇒</a:t>
            </a:r>
            <a:r>
              <a:rPr lang="en-US" altLang="ja-JP" sz="1800" dirty="0" smtClean="0"/>
              <a:t> the LM curve is upward sloping to the right. Money demand is interest-elastic,</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p>
          <a:p>
            <a:pPr marL="457200" indent="-457200">
              <a:buNone/>
            </a:pPr>
            <a:r>
              <a:rPr lang="en-US" altLang="ja-JP" sz="1800" dirty="0" smtClean="0"/>
              <a:t>(1)  </a:t>
            </a:r>
            <a:r>
              <a:rPr lang="en-US" altLang="ja-JP" sz="1800" b="1" dirty="0" smtClean="0"/>
              <a:t>Easy monetary policy</a:t>
            </a:r>
          </a:p>
          <a:p>
            <a:pPr marL="457200" indent="-457200">
              <a:buNone/>
            </a:pPr>
            <a:r>
              <a:rPr lang="en-US" altLang="ja-JP" sz="1800" dirty="0" smtClean="0"/>
              <a:t>Easy monetary policy increases the money supply </a:t>
            </a:r>
            <a:r>
              <a:rPr lang="en-US" altLang="ja-JP" sz="1800" i="1" dirty="0" smtClean="0"/>
              <a:t>M</a:t>
            </a:r>
            <a:r>
              <a:rPr lang="en-US" altLang="ja-JP" sz="1800" dirty="0" smtClean="0"/>
              <a:t> ⇒ As shown in figure 16-13, the </a:t>
            </a:r>
            <a:r>
              <a:rPr lang="en-US" altLang="ja-JP" sz="1800" i="1" dirty="0" smtClean="0"/>
              <a:t>LM</a:t>
            </a:r>
            <a:r>
              <a:rPr lang="en-US" altLang="ja-JP" sz="1800" dirty="0" smtClean="0"/>
              <a:t> curve shifts right to </a:t>
            </a:r>
            <a:r>
              <a:rPr lang="en-US" altLang="ja-JP" sz="1800" i="1" dirty="0" smtClean="0"/>
              <a:t>LM</a:t>
            </a:r>
            <a:r>
              <a:rPr lang="en-US" altLang="ja-JP" sz="1800" dirty="0" smtClean="0"/>
              <a:t>‘ and equilibrium point also shifts to </a:t>
            </a:r>
            <a:r>
              <a:rPr lang="en-US" altLang="ja-JP" sz="1800" i="1" dirty="0" smtClean="0"/>
              <a:t>E</a:t>
            </a:r>
            <a:r>
              <a:rPr lang="en-US" altLang="ja-JP" sz="1800" dirty="0" smtClean="0"/>
              <a:t>‘. The equilibrium interest rate declines from</a:t>
            </a:r>
            <a:r>
              <a:rPr lang="en-US" altLang="ja-JP" sz="1800" i="1" dirty="0" smtClean="0"/>
              <a:t> </a:t>
            </a:r>
            <a:r>
              <a:rPr lang="en-US" altLang="ja-JP" sz="1800" i="1" dirty="0" err="1" smtClean="0"/>
              <a:t>i</a:t>
            </a:r>
            <a:r>
              <a:rPr lang="en-US" altLang="ja-JP" sz="1800" i="1" dirty="0" smtClean="0"/>
              <a:t> </a:t>
            </a:r>
            <a:r>
              <a:rPr lang="en-US" altLang="ja-JP" sz="1800" dirty="0" smtClean="0"/>
              <a:t>to </a:t>
            </a:r>
            <a:r>
              <a:rPr lang="en-US" altLang="ja-JP" sz="1800" i="1" dirty="0" err="1" smtClean="0"/>
              <a:t>i</a:t>
            </a:r>
            <a:r>
              <a:rPr lang="en-US" altLang="ja-JP" sz="1800" dirty="0" smtClean="0"/>
              <a:t> ’, the equilibrium national income increases from </a:t>
            </a:r>
            <a:r>
              <a:rPr lang="en-US" altLang="ja-JP" sz="1800" i="1" dirty="0" smtClean="0"/>
              <a:t>Y</a:t>
            </a:r>
            <a:r>
              <a:rPr lang="en-US" altLang="ja-JP" sz="1800" dirty="0" smtClean="0"/>
              <a:t> to </a:t>
            </a:r>
            <a:r>
              <a:rPr lang="en-US" altLang="ja-JP" sz="1800" i="1" dirty="0" smtClean="0"/>
              <a:t>Y</a:t>
            </a:r>
            <a:r>
              <a:rPr lang="en-US" altLang="ja-JP" sz="1800" dirty="0" smtClean="0"/>
              <a:t>’. Price</a:t>
            </a:r>
            <a:r>
              <a:rPr lang="en-US" altLang="ja-JP" sz="1800" i="1" dirty="0" smtClean="0"/>
              <a:t> P </a:t>
            </a:r>
            <a:r>
              <a:rPr lang="en-US" altLang="ja-JP" sz="1800" dirty="0" smtClean="0"/>
              <a:t>remains unchanged until full employment. </a:t>
            </a:r>
            <a:r>
              <a:rPr lang="ja-JP" altLang="en-US" sz="1800" dirty="0" smtClean="0"/>
              <a:t>＝</a:t>
            </a:r>
            <a:r>
              <a:rPr lang="en-US" altLang="ja-JP" sz="1800" dirty="0" smtClean="0"/>
              <a:t>The </a:t>
            </a:r>
            <a:r>
              <a:rPr lang="en-US" altLang="ja-JP" sz="1800" b="1" dirty="0" smtClean="0"/>
              <a:t>Keynesian first-round </a:t>
            </a:r>
            <a:r>
              <a:rPr lang="en-US" altLang="ja-JP" sz="1800" b="1" dirty="0" smtClean="0"/>
              <a:t>effect</a:t>
            </a:r>
          </a:p>
          <a:p>
            <a:r>
              <a:rPr lang="ja-JP" altLang="ja-JP" sz="1800" dirty="0" smtClean="0"/>
              <a:t>完全雇用でもなく流動性の罠でもない不完全雇用の状態、</a:t>
            </a:r>
            <a:endParaRPr lang="en-US" altLang="ja-JP" sz="1800" i="1" dirty="0" smtClean="0"/>
          </a:p>
          <a:p>
            <a:r>
              <a:rPr lang="en-US" altLang="ja-JP" sz="1800" i="1" dirty="0" smtClean="0"/>
              <a:t>M</a:t>
            </a:r>
            <a:r>
              <a:rPr lang="ja-JP" altLang="ja-JP" sz="1800" dirty="0" smtClean="0"/>
              <a:t>曲線は右上がり。貨幣需要は利子弾力的、－∞＜</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endParaRPr lang="ja-JP" altLang="ja-JP" sz="1800" dirty="0" smtClean="0"/>
          </a:p>
          <a:p>
            <a:r>
              <a:rPr lang="ja-JP" altLang="ja-JP" sz="1800" b="1" dirty="0" smtClean="0"/>
              <a:t>（１）金融緩和政策</a:t>
            </a:r>
            <a:endParaRPr lang="ja-JP" altLang="ja-JP" sz="1800" dirty="0" smtClean="0"/>
          </a:p>
          <a:p>
            <a:r>
              <a:rPr lang="ja-JP" altLang="ja-JP" sz="1800" dirty="0" smtClean="0"/>
              <a:t>金融緩和で貨幣供給量</a:t>
            </a:r>
            <a:r>
              <a:rPr lang="en-US" altLang="ja-JP" sz="1800" i="1" dirty="0" smtClean="0"/>
              <a:t>M</a:t>
            </a:r>
            <a:r>
              <a:rPr lang="ja-JP" altLang="ja-JP" sz="1800" dirty="0" smtClean="0"/>
              <a:t>を増加⇒</a:t>
            </a:r>
            <a:r>
              <a:rPr lang="en-US" altLang="ja-JP" sz="1800" dirty="0" smtClean="0"/>
              <a:t>16-13</a:t>
            </a:r>
            <a:r>
              <a:rPr lang="ja-JP" altLang="ja-JP" sz="1800" dirty="0" smtClean="0"/>
              <a:t>図のように</a:t>
            </a:r>
            <a:r>
              <a:rPr lang="en-US" altLang="ja-JP" sz="1800" i="1" dirty="0" smtClean="0"/>
              <a:t>LM</a:t>
            </a:r>
            <a:r>
              <a:rPr lang="ja-JP" altLang="ja-JP" sz="1800" dirty="0" smtClean="0"/>
              <a:t>曲線</a:t>
            </a:r>
            <a:endParaRPr lang="en-US" altLang="ja-JP" sz="1800" dirty="0" smtClean="0"/>
          </a:p>
          <a:p>
            <a:r>
              <a:rPr lang="ja-JP" altLang="ja-JP" sz="1800" dirty="0" smtClean="0"/>
              <a:t>は</a:t>
            </a:r>
            <a:r>
              <a:rPr lang="en-US" altLang="ja-JP" sz="1800" i="1" dirty="0" smtClean="0"/>
              <a:t>LM</a:t>
            </a:r>
            <a:r>
              <a:rPr lang="en-US" altLang="ja-JP" sz="1800" dirty="0" smtClean="0"/>
              <a:t>’</a:t>
            </a:r>
            <a:r>
              <a:rPr lang="ja-JP" altLang="ja-JP" sz="1800" dirty="0" smtClean="0"/>
              <a:t>へ右方シフト、均衡点も</a:t>
            </a:r>
            <a:r>
              <a:rPr lang="en-US" altLang="ja-JP" sz="1800" i="1" dirty="0" smtClean="0"/>
              <a:t>E</a:t>
            </a:r>
            <a:r>
              <a:rPr lang="en-US" altLang="ja-JP" sz="1800" dirty="0" smtClean="0"/>
              <a:t>’</a:t>
            </a:r>
            <a:r>
              <a:rPr lang="ja-JP" altLang="ja-JP" sz="1800" dirty="0" smtClean="0"/>
              <a:t>点へとシフト。均衡利子率は</a:t>
            </a:r>
            <a:endParaRPr lang="en-US" altLang="ja-JP" sz="1800" dirty="0" smtClean="0"/>
          </a:p>
          <a:p>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低下、均衡国民所得は</a:t>
            </a:r>
            <a:r>
              <a:rPr lang="en-US" altLang="ja-JP" sz="1800" i="1" dirty="0" smtClean="0"/>
              <a:t>Y</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増。完全雇用</a:t>
            </a:r>
            <a:endParaRPr lang="en-US" altLang="ja-JP" sz="1800" dirty="0" smtClean="0"/>
          </a:p>
          <a:p>
            <a:r>
              <a:rPr lang="ja-JP" altLang="ja-JP" sz="1800" dirty="0" smtClean="0"/>
              <a:t>に至るまでは物価</a:t>
            </a:r>
            <a:r>
              <a:rPr lang="en-US" altLang="ja-JP" sz="1800" i="1" dirty="0" smtClean="0"/>
              <a:t>P</a:t>
            </a:r>
            <a:r>
              <a:rPr lang="ja-JP" altLang="ja-JP" sz="1800" dirty="0" smtClean="0"/>
              <a:t>は不変。</a:t>
            </a:r>
            <a:endParaRPr lang="en-US" altLang="ja-JP" sz="1800" dirty="0" smtClean="0"/>
          </a:p>
          <a:p>
            <a:r>
              <a:rPr lang="ja-JP" altLang="ja-JP" sz="1800" dirty="0" smtClean="0"/>
              <a:t>…</a:t>
            </a:r>
            <a:r>
              <a:rPr lang="ja-JP" altLang="ja-JP" sz="1800" b="1" dirty="0" smtClean="0"/>
              <a:t>ケインジアンが説明する一次的</a:t>
            </a:r>
            <a:r>
              <a:rPr lang="ja-JP" altLang="ja-JP" sz="1800" b="1" dirty="0" smtClean="0"/>
              <a:t>効果</a:t>
            </a:r>
            <a:r>
              <a:rPr lang="en-US" altLang="ja-JP" sz="1800" dirty="0" smtClean="0"/>
              <a:t>                                                                           </a:t>
            </a:r>
            <a:r>
              <a:rPr lang="en-US" altLang="ja-JP" sz="1800" dirty="0" smtClean="0"/>
              <a:t>16-13</a:t>
            </a:r>
            <a:r>
              <a:rPr lang="ja-JP" altLang="en-US" sz="1800" dirty="0" smtClean="0"/>
              <a:t>図</a:t>
            </a:r>
            <a:endParaRPr lang="ja-JP" altLang="ja-JP" sz="1800" dirty="0" smtClean="0"/>
          </a:p>
          <a:p>
            <a:pPr marL="457200" indent="-457200">
              <a:buNone/>
            </a:pPr>
            <a:endParaRPr lang="en-US" altLang="ja-JP" sz="1800" b="1" dirty="0" smtClean="0"/>
          </a:p>
        </p:txBody>
      </p:sp>
      <p:pic>
        <p:nvPicPr>
          <p:cNvPr id="4" name="図 3"/>
          <p:cNvPicPr/>
          <p:nvPr/>
        </p:nvPicPr>
        <p:blipFill>
          <a:blip r:embed="rId2" cstate="print"/>
          <a:srcRect/>
          <a:stretch>
            <a:fillRect/>
          </a:stretch>
        </p:blipFill>
        <p:spPr bwMode="auto">
          <a:xfrm>
            <a:off x="6228185" y="3789040"/>
            <a:ext cx="2915816" cy="3068960"/>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504" y="1"/>
            <a:ext cx="9036496" cy="332655"/>
          </a:xfrm>
        </p:spPr>
        <p:txBody>
          <a:bodyPr>
            <a:normAutofit fontScale="90000"/>
          </a:bodyPr>
          <a:lstStyle/>
          <a:p>
            <a:r>
              <a:rPr lang="ja-JP" altLang="ja-JP" sz="2000" b="1" dirty="0" smtClean="0"/>
              <a:t>１０</a:t>
            </a:r>
            <a:r>
              <a:rPr lang="en-US" altLang="ja-JP" sz="2000" b="1" dirty="0" smtClean="0"/>
              <a:t>B</a:t>
            </a:r>
            <a:r>
              <a:rPr lang="ja-JP" altLang="ja-JP" sz="2000" b="1" dirty="0" err="1" smtClean="0"/>
              <a:t>．</a:t>
            </a:r>
            <a:r>
              <a:rPr lang="en-US" altLang="ja-JP" sz="2000" b="1" dirty="0" smtClean="0"/>
              <a:t>Under-employment </a:t>
            </a:r>
            <a:r>
              <a:rPr lang="en-US" altLang="ja-JP" sz="2000" b="1" dirty="0" smtClean="0"/>
              <a:t>and Monetary </a:t>
            </a:r>
            <a:r>
              <a:rPr lang="en-US" altLang="ja-JP" sz="2000" b="1" dirty="0" smtClean="0"/>
              <a:t>Policy  </a:t>
            </a:r>
            <a:r>
              <a:rPr lang="ja-JP" altLang="ja-JP" sz="2000" b="1" dirty="0" smtClean="0"/>
              <a:t>不完全</a:t>
            </a:r>
            <a:r>
              <a:rPr lang="ja-JP" altLang="ja-JP" sz="2000" b="1" dirty="0" smtClean="0"/>
              <a:t>雇用と金融政策</a:t>
            </a:r>
            <a:r>
              <a:rPr lang="en-US" altLang="ja-JP" sz="2000" b="1" dirty="0" smtClean="0"/>
              <a:t> </a:t>
            </a:r>
            <a:endParaRPr lang="ja-JP" altLang="ja-JP" sz="2000" dirty="0"/>
          </a:p>
        </p:txBody>
      </p:sp>
      <p:sp>
        <p:nvSpPr>
          <p:cNvPr id="12291"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b="1" dirty="0" smtClean="0"/>
              <a:t>New </a:t>
            </a:r>
            <a:r>
              <a:rPr lang="en-US" altLang="ja-JP" sz="1800" b="1" dirty="0" smtClean="0"/>
              <a:t>monetarist </a:t>
            </a:r>
            <a:r>
              <a:rPr lang="en-US" altLang="ja-JP" sz="1800" dirty="0" smtClean="0"/>
              <a:t>⇒ </a:t>
            </a:r>
            <a:r>
              <a:rPr lang="en-US" altLang="ja-JP" sz="1800" b="1" dirty="0" smtClean="0"/>
              <a:t>The second-round effect or ultimate effect due to </a:t>
            </a:r>
            <a:r>
              <a:rPr lang="en-US" altLang="ja-JP" sz="1800" b="1" dirty="0" err="1" smtClean="0"/>
              <a:t>Pigou</a:t>
            </a:r>
            <a:r>
              <a:rPr lang="en-US" altLang="ja-JP" sz="1800" b="1" dirty="0" smtClean="0"/>
              <a:t> effect</a:t>
            </a:r>
            <a:r>
              <a:rPr lang="en-US" altLang="ja-JP" sz="1800" dirty="0" smtClean="0"/>
              <a:t>, Increase in real national income </a:t>
            </a:r>
            <a:r>
              <a:rPr lang="en-US" altLang="ja-JP" sz="1800" i="1" dirty="0" smtClean="0"/>
              <a:t>Y </a:t>
            </a:r>
            <a:r>
              <a:rPr lang="en-US" altLang="ja-JP" sz="1800" dirty="0" smtClean="0"/>
              <a:t>reduces the degree of excess supply, increases price</a:t>
            </a:r>
            <a:r>
              <a:rPr lang="en-US" altLang="ja-JP" sz="1800" i="1" dirty="0" smtClean="0"/>
              <a:t> P</a:t>
            </a:r>
            <a:r>
              <a:rPr lang="en-US" altLang="ja-JP" sz="1800" dirty="0" smtClean="0"/>
              <a:t>, decrease real money balance</a:t>
            </a:r>
            <a:r>
              <a:rPr lang="en-US" altLang="ja-JP" sz="1800" i="1" dirty="0" smtClean="0"/>
              <a:t> M </a:t>
            </a:r>
            <a:r>
              <a:rPr lang="en-US" altLang="ja-JP" sz="1800" dirty="0" smtClean="0"/>
              <a:t>/ </a:t>
            </a:r>
            <a:r>
              <a:rPr lang="en-US" altLang="ja-JP" sz="1800" i="1" dirty="0" smtClean="0"/>
              <a:t>P</a:t>
            </a:r>
            <a:r>
              <a:rPr lang="en-US" altLang="ja-JP" sz="1800" dirty="0" smtClean="0"/>
              <a:t> ⇒ the </a:t>
            </a:r>
            <a:r>
              <a:rPr lang="en-US" altLang="ja-JP" sz="1800" i="1" dirty="0" smtClean="0"/>
              <a:t>LM</a:t>
            </a:r>
            <a:r>
              <a:rPr lang="en-US" altLang="ja-JP" sz="1800" dirty="0" smtClean="0"/>
              <a:t> curve shifts to the left and return before, interest rate </a:t>
            </a:r>
            <a:r>
              <a:rPr lang="en-US" altLang="ja-JP" sz="1800" i="1" dirty="0" err="1" smtClean="0"/>
              <a:t>i</a:t>
            </a:r>
            <a:r>
              <a:rPr lang="en-US" altLang="ja-JP" sz="1800" i="1" dirty="0" smtClean="0"/>
              <a:t> </a:t>
            </a:r>
            <a:r>
              <a:rPr lang="en-US" altLang="ja-JP" sz="1800" dirty="0" smtClean="0"/>
              <a:t>rises, investment </a:t>
            </a:r>
            <a:r>
              <a:rPr lang="en-US" altLang="ja-JP" sz="1800" i="1" dirty="0" smtClean="0"/>
              <a:t>I</a:t>
            </a:r>
            <a:r>
              <a:rPr lang="en-US" altLang="ja-JP" sz="1800" dirty="0" smtClean="0"/>
              <a:t> decreases, real income </a:t>
            </a:r>
            <a:r>
              <a:rPr lang="en-US" altLang="ja-JP" sz="1800" i="1" dirty="0" smtClean="0"/>
              <a:t>Y</a:t>
            </a:r>
            <a:r>
              <a:rPr lang="en-US" altLang="ja-JP" sz="1800" dirty="0" smtClean="0"/>
              <a:t> decreases. If the price </a:t>
            </a:r>
            <a:r>
              <a:rPr lang="en-US" altLang="ja-JP" sz="1800" i="1" dirty="0" smtClean="0"/>
              <a:t>P</a:t>
            </a:r>
            <a:r>
              <a:rPr lang="en-US" altLang="ja-JP" sz="1800" dirty="0" smtClean="0"/>
              <a:t> is perfectly flexible, the equilibrium point returns to </a:t>
            </a:r>
            <a:r>
              <a:rPr lang="en-US" altLang="ja-JP" sz="1800" i="1" dirty="0" smtClean="0"/>
              <a:t>E</a:t>
            </a:r>
            <a:r>
              <a:rPr lang="en-US" altLang="ja-JP" sz="1800" dirty="0" smtClean="0"/>
              <a:t> from</a:t>
            </a:r>
            <a:r>
              <a:rPr lang="en-US" altLang="ja-JP" sz="1800" i="1" dirty="0" smtClean="0"/>
              <a:t> E </a:t>
            </a:r>
            <a:r>
              <a:rPr lang="en-US" altLang="ja-JP" sz="1800" dirty="0" smtClean="0"/>
              <a:t>‘, ⇒ the effect of easy monetary policy ultimately becomes omnipotent, the money is neutral Figure 16-13</a:t>
            </a:r>
            <a:endParaRPr lang="ja-JP" altLang="ja-JP" sz="1800" dirty="0" smtClean="0"/>
          </a:p>
          <a:p>
            <a:pPr>
              <a:buNone/>
            </a:pPr>
            <a:r>
              <a:rPr lang="en-US" altLang="ja-JP" sz="1800" dirty="0" smtClean="0"/>
              <a:t>(2) </a:t>
            </a:r>
            <a:r>
              <a:rPr lang="en-US" altLang="ja-JP" sz="1800" b="1" dirty="0" smtClean="0"/>
              <a:t>Tight Monetary policy</a:t>
            </a:r>
            <a:r>
              <a:rPr lang="en-US" altLang="ja-JP" sz="1800" dirty="0" smtClean="0"/>
              <a:t/>
            </a:r>
            <a:br>
              <a:rPr lang="en-US" altLang="ja-JP" sz="1800" dirty="0" smtClean="0"/>
            </a:br>
            <a:r>
              <a:rPr lang="en-US" altLang="ja-JP" sz="1800" dirty="0" smtClean="0"/>
              <a:t>Tight monetary policy reduces the money supply </a:t>
            </a:r>
            <a:r>
              <a:rPr lang="en-US" altLang="ja-JP" sz="1800" i="1" dirty="0" smtClean="0"/>
              <a:t>M </a:t>
            </a:r>
            <a:r>
              <a:rPr lang="en-US" altLang="ja-JP" sz="1800" dirty="0" smtClean="0"/>
              <a:t>in under-employment ⇒the </a:t>
            </a:r>
            <a:r>
              <a:rPr lang="en-US" altLang="ja-JP" sz="1800" i="1" dirty="0" smtClean="0"/>
              <a:t>LM</a:t>
            </a:r>
            <a:r>
              <a:rPr lang="en-US" altLang="ja-JP" sz="1800" dirty="0" smtClean="0"/>
              <a:t> curve shifts left to </a:t>
            </a:r>
            <a:r>
              <a:rPr lang="en-US" altLang="ja-JP" sz="1800" i="1" dirty="0" err="1" smtClean="0"/>
              <a:t>LM</a:t>
            </a:r>
            <a:r>
              <a:rPr lang="en-US" altLang="ja-JP" sz="1800" dirty="0" err="1" smtClean="0"/>
              <a:t>"in</a:t>
            </a:r>
            <a:r>
              <a:rPr lang="en-US" altLang="ja-JP" sz="1800" dirty="0" smtClean="0"/>
              <a:t> Figure 16-13, equilibrium interest rate rises from </a:t>
            </a:r>
            <a:r>
              <a:rPr lang="en-US" altLang="ja-JP" sz="1800" i="1" dirty="0" err="1" smtClean="0"/>
              <a:t>i</a:t>
            </a:r>
            <a:r>
              <a:rPr lang="en-US" altLang="ja-JP" sz="1800" dirty="0" smtClean="0"/>
              <a:t> to </a:t>
            </a:r>
            <a:r>
              <a:rPr lang="en-US" altLang="ja-JP" sz="1800" i="1" dirty="0" err="1" smtClean="0"/>
              <a:t>i</a:t>
            </a:r>
            <a:r>
              <a:rPr lang="en-US" altLang="ja-JP" sz="1800" dirty="0" smtClean="0"/>
              <a:t>", equilibrium income decreases from </a:t>
            </a:r>
            <a:r>
              <a:rPr lang="en-US" altLang="ja-JP" sz="1800" i="1" dirty="0" smtClean="0"/>
              <a:t>Y</a:t>
            </a:r>
            <a:r>
              <a:rPr lang="en-US" altLang="ja-JP" sz="1800" dirty="0" smtClean="0"/>
              <a:t> to</a:t>
            </a:r>
            <a:r>
              <a:rPr lang="en-US" altLang="ja-JP" sz="1800" i="1" dirty="0" smtClean="0"/>
              <a:t> Y </a:t>
            </a:r>
            <a:r>
              <a:rPr lang="en-US" altLang="ja-JP" sz="1800" dirty="0" smtClean="0"/>
              <a:t>“ , equilibrium point shifts from</a:t>
            </a:r>
            <a:r>
              <a:rPr lang="en-US" altLang="ja-JP" sz="1800" i="1" dirty="0" smtClean="0"/>
              <a:t> E </a:t>
            </a:r>
            <a:r>
              <a:rPr lang="en-US" altLang="ja-JP" sz="1800" dirty="0" smtClean="0"/>
              <a:t>to </a:t>
            </a:r>
            <a:r>
              <a:rPr lang="en-US" altLang="ja-JP" sz="1800" i="1" dirty="0" smtClean="0"/>
              <a:t>E</a:t>
            </a:r>
            <a:r>
              <a:rPr lang="en-US" altLang="ja-JP" sz="1800" dirty="0" smtClean="0"/>
              <a:t> ". Price </a:t>
            </a:r>
            <a:r>
              <a:rPr lang="en-US" altLang="ja-JP" sz="1800" i="1" dirty="0" smtClean="0"/>
              <a:t>P </a:t>
            </a:r>
            <a:r>
              <a:rPr lang="en-US" altLang="ja-JP" sz="1800" dirty="0" smtClean="0"/>
              <a:t>is rigid until full employment ⇒ Tight monetary policy has an effect even in under-employment ... </a:t>
            </a:r>
            <a:r>
              <a:rPr lang="en-US" altLang="ja-JP" sz="1800" b="1" dirty="0" smtClean="0"/>
              <a:t>Keynesian first-round </a:t>
            </a:r>
            <a:r>
              <a:rPr lang="en-US" altLang="ja-JP" sz="1800" b="1" dirty="0" smtClean="0"/>
              <a:t>effect</a:t>
            </a:r>
          </a:p>
          <a:p>
            <a:r>
              <a:rPr lang="ja-JP" altLang="ja-JP" sz="1800" b="1" dirty="0" smtClean="0"/>
              <a:t>ニューマネタリスト</a:t>
            </a:r>
            <a:r>
              <a:rPr lang="ja-JP" altLang="ja-JP" sz="1800" dirty="0" smtClean="0"/>
              <a:t>⇒</a:t>
            </a:r>
            <a:r>
              <a:rPr lang="ja-JP" altLang="ja-JP" sz="1800" b="1" dirty="0" smtClean="0"/>
              <a:t>ピグウ効果による二次的効果あるいは究極的効果、</a:t>
            </a:r>
            <a:endParaRPr lang="en-US" altLang="ja-JP" sz="1800" b="1" dirty="0" smtClean="0"/>
          </a:p>
          <a:p>
            <a:r>
              <a:rPr lang="ja-JP" altLang="ja-JP" sz="1800" dirty="0" smtClean="0"/>
              <a:t>実質国民所得</a:t>
            </a:r>
            <a:r>
              <a:rPr lang="en-US" altLang="ja-JP" sz="1800" i="1" dirty="0" smtClean="0"/>
              <a:t>Y</a:t>
            </a:r>
            <a:r>
              <a:rPr lang="ja-JP" altLang="ja-JP" sz="1800" dirty="0" smtClean="0"/>
              <a:t>の増加は超過供給の度合いを縮小、物価</a:t>
            </a:r>
            <a:r>
              <a:rPr lang="en-US" altLang="ja-JP" sz="1800" i="1" dirty="0" smtClean="0"/>
              <a:t>P</a:t>
            </a:r>
            <a:r>
              <a:rPr lang="ja-JP" altLang="ja-JP" sz="1800" dirty="0" smtClean="0"/>
              <a:t>を上昇、</a:t>
            </a:r>
            <a:endParaRPr lang="en-US" altLang="ja-JP" sz="1800" dirty="0" smtClean="0"/>
          </a:p>
          <a:p>
            <a:r>
              <a:rPr lang="ja-JP" altLang="ja-JP" sz="1800" dirty="0" smtClean="0"/>
              <a:t>実質貨幣残高</a:t>
            </a:r>
            <a:r>
              <a:rPr lang="en-US" altLang="ja-JP" sz="1800" i="1" dirty="0" smtClean="0"/>
              <a:t>M</a:t>
            </a:r>
            <a:r>
              <a:rPr lang="en-US" altLang="ja-JP" sz="1800" dirty="0" smtClean="0"/>
              <a:t>/</a:t>
            </a:r>
            <a:r>
              <a:rPr lang="en-US" altLang="ja-JP" sz="1800" i="1" dirty="0" smtClean="0"/>
              <a:t>P</a:t>
            </a:r>
            <a:r>
              <a:rPr lang="ja-JP" altLang="ja-JP" sz="1800" dirty="0" smtClean="0"/>
              <a:t>が低下⇒</a:t>
            </a:r>
            <a:r>
              <a:rPr lang="en-US" altLang="ja-JP" sz="1800" i="1" dirty="0" smtClean="0"/>
              <a:t>LM</a:t>
            </a:r>
            <a:r>
              <a:rPr lang="ja-JP" altLang="ja-JP" sz="1800" dirty="0" smtClean="0"/>
              <a:t>曲線が左方シフトして戻る、利子率</a:t>
            </a:r>
            <a:r>
              <a:rPr lang="en-US" altLang="ja-JP" sz="1800" i="1" dirty="0" err="1" smtClean="0"/>
              <a:t>i</a:t>
            </a:r>
            <a:r>
              <a:rPr lang="ja-JP" altLang="ja-JP" sz="1800" dirty="0" smtClean="0"/>
              <a:t>は上がり、投資</a:t>
            </a:r>
            <a:r>
              <a:rPr lang="en-US" altLang="ja-JP" sz="1800" i="1" dirty="0" smtClean="0"/>
              <a:t>I</a:t>
            </a:r>
            <a:r>
              <a:rPr lang="ja-JP" altLang="ja-JP" sz="1800" dirty="0" smtClean="0"/>
              <a:t>が減少、実質所得</a:t>
            </a:r>
            <a:r>
              <a:rPr lang="en-US" altLang="ja-JP" sz="1800" i="1" dirty="0" smtClean="0"/>
              <a:t>Y</a:t>
            </a:r>
            <a:r>
              <a:rPr lang="ja-JP" altLang="ja-JP" sz="1800" dirty="0" smtClean="0"/>
              <a:t>が減少。物価</a:t>
            </a:r>
            <a:r>
              <a:rPr lang="en-US" altLang="ja-JP" sz="1800" i="1" dirty="0" smtClean="0"/>
              <a:t>P</a:t>
            </a:r>
            <a:r>
              <a:rPr lang="ja-JP" altLang="ja-JP" sz="1800" dirty="0" smtClean="0"/>
              <a:t>が完全に伸縮的であれば、</a:t>
            </a:r>
            <a:r>
              <a:rPr lang="en-US" altLang="ja-JP" sz="1800" dirty="0" smtClean="0"/>
              <a:t> </a:t>
            </a:r>
            <a:r>
              <a:rPr lang="ja-JP" altLang="ja-JP" sz="1800" dirty="0" smtClean="0"/>
              <a:t>均衡点は</a:t>
            </a:r>
            <a:r>
              <a:rPr lang="en-US" altLang="ja-JP" sz="1800" i="1" dirty="0" smtClean="0"/>
              <a:t>E</a:t>
            </a:r>
            <a:r>
              <a:rPr lang="en-US" altLang="ja-JP" sz="1800" dirty="0" smtClean="0"/>
              <a:t>’</a:t>
            </a:r>
            <a:r>
              <a:rPr lang="ja-JP" altLang="ja-JP" sz="1800" dirty="0" smtClean="0"/>
              <a:t>から</a:t>
            </a:r>
            <a:r>
              <a:rPr lang="en-US" altLang="ja-JP" sz="1800" i="1" dirty="0" smtClean="0"/>
              <a:t>E</a:t>
            </a:r>
            <a:r>
              <a:rPr lang="ja-JP" altLang="ja-JP" sz="1800" dirty="0" err="1" smtClean="0"/>
              <a:t>へと</a:t>
            </a:r>
            <a:r>
              <a:rPr lang="ja-JP" altLang="ja-JP" sz="1800" dirty="0" smtClean="0"/>
              <a:t>戻り、⇒金融緩和政策の効果は、究極的には無力となり、貨幣は中立</a:t>
            </a:r>
            <a:r>
              <a:rPr lang="en-US" altLang="ja-JP" sz="1800" dirty="0" smtClean="0"/>
              <a:t>. 16-13</a:t>
            </a:r>
            <a:r>
              <a:rPr lang="ja-JP" altLang="ja-JP" sz="1800" dirty="0" smtClean="0"/>
              <a:t>図　</a:t>
            </a:r>
            <a:endParaRPr lang="en-US" altLang="ja-JP" sz="1800" dirty="0" smtClean="0"/>
          </a:p>
          <a:p>
            <a:r>
              <a:rPr lang="ja-JP" altLang="ja-JP" sz="1800" b="1" dirty="0" smtClean="0"/>
              <a:t>（２）金融引き締め政策</a:t>
            </a:r>
            <a:endParaRPr lang="ja-JP" altLang="ja-JP" sz="1800" dirty="0" smtClean="0"/>
          </a:p>
          <a:p>
            <a:r>
              <a:rPr lang="ja-JP" altLang="ja-JP" sz="1800" dirty="0" smtClean="0"/>
              <a:t>不完全雇用で金融引き締めにより貨幣供給量</a:t>
            </a:r>
            <a:r>
              <a:rPr lang="en-US" altLang="ja-JP" sz="1800" i="1" dirty="0" smtClean="0"/>
              <a:t>M</a:t>
            </a:r>
            <a:r>
              <a:rPr lang="ja-JP" altLang="ja-JP" sz="1800" dirty="0" smtClean="0"/>
              <a:t>を減少⇒</a:t>
            </a:r>
            <a:r>
              <a:rPr lang="en-US" altLang="ja-JP" sz="1800" dirty="0" smtClean="0"/>
              <a:t>16-13</a:t>
            </a:r>
            <a:r>
              <a:rPr lang="ja-JP" altLang="ja-JP" sz="1800" dirty="0" smtClean="0"/>
              <a:t>図で</a:t>
            </a:r>
            <a:r>
              <a:rPr lang="en-US" altLang="ja-JP" sz="1800" i="1" dirty="0" smtClean="0"/>
              <a:t>LM</a:t>
            </a:r>
            <a:r>
              <a:rPr lang="ja-JP" altLang="ja-JP" sz="1800" dirty="0" smtClean="0"/>
              <a:t>曲線は</a:t>
            </a:r>
            <a:r>
              <a:rPr lang="en-US" altLang="ja-JP" sz="1800" i="1" dirty="0" smtClean="0"/>
              <a:t>LM</a:t>
            </a:r>
            <a:r>
              <a:rPr lang="en-US" altLang="ja-JP" sz="1800" dirty="0" smtClean="0"/>
              <a:t>”</a:t>
            </a:r>
            <a:r>
              <a:rPr lang="ja-JP" altLang="ja-JP" sz="1800" dirty="0" err="1" smtClean="0"/>
              <a:t>へと</a:t>
            </a:r>
            <a:r>
              <a:rPr lang="ja-JP" altLang="ja-JP" sz="1800" dirty="0" smtClean="0"/>
              <a:t>左方シフト、均衡利子率は</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smtClean="0"/>
              <a:t>へ上昇、均衡所得は</a:t>
            </a:r>
            <a:r>
              <a:rPr lang="en-US" altLang="ja-JP" sz="1800" i="1" dirty="0" smtClean="0"/>
              <a:t>Y</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減、均衡点は</a:t>
            </a:r>
            <a:r>
              <a:rPr lang="en-US" altLang="ja-JP" sz="1800" i="1" dirty="0" smtClean="0"/>
              <a:t>E</a:t>
            </a:r>
            <a:r>
              <a:rPr lang="ja-JP" altLang="ja-JP" sz="1800" dirty="0" smtClean="0"/>
              <a:t>から</a:t>
            </a:r>
            <a:r>
              <a:rPr lang="en-US" altLang="ja-JP" sz="1800" i="1" dirty="0" smtClean="0"/>
              <a:t>E</a:t>
            </a:r>
            <a:r>
              <a:rPr lang="en-US" altLang="ja-JP" sz="1800" dirty="0" smtClean="0"/>
              <a:t>”</a:t>
            </a:r>
            <a:r>
              <a:rPr lang="ja-JP" altLang="ja-JP" sz="1800" dirty="0" smtClean="0"/>
              <a:t>へシフト。物価</a:t>
            </a:r>
            <a:r>
              <a:rPr lang="en-US" altLang="ja-JP" sz="1800" i="1" dirty="0" smtClean="0"/>
              <a:t>P</a:t>
            </a:r>
            <a:r>
              <a:rPr lang="ja-JP" altLang="ja-JP" sz="1800" dirty="0" smtClean="0"/>
              <a:t>は完全雇用にいたるまでは硬直的⇒金融引き締め政策は、不完全雇用でも効果を持つ…ケインジアンの一次的効果</a:t>
            </a:r>
          </a:p>
          <a:p>
            <a:pPr>
              <a:buNone/>
            </a:pPr>
            <a:r>
              <a:rPr lang="en-US" altLang="ja-JP" sz="1800" dirty="0" smtClean="0"/>
              <a:t/>
            </a:r>
            <a:br>
              <a:rPr lang="en-US" altLang="ja-JP" sz="1800" dirty="0" smtClean="0"/>
            </a:br>
            <a:endParaRPr lang="ja-JP" altLang="ja-JP" sz="1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504" y="1"/>
            <a:ext cx="9036496" cy="332655"/>
          </a:xfrm>
        </p:spPr>
        <p:txBody>
          <a:bodyPr>
            <a:normAutofit fontScale="90000"/>
          </a:bodyPr>
          <a:lstStyle/>
          <a:p>
            <a:r>
              <a:rPr lang="ja-JP" altLang="ja-JP" sz="2000" b="1" dirty="0" smtClean="0"/>
              <a:t>１０</a:t>
            </a:r>
            <a:r>
              <a:rPr lang="en-US" altLang="ja-JP" sz="2000" b="1" dirty="0" smtClean="0"/>
              <a:t>C</a:t>
            </a:r>
            <a:r>
              <a:rPr lang="ja-JP" altLang="ja-JP" sz="2000" b="1" dirty="0" err="1" smtClean="0"/>
              <a:t>．</a:t>
            </a:r>
            <a:r>
              <a:rPr lang="en-US" altLang="ja-JP" sz="2000" b="1" dirty="0" smtClean="0"/>
              <a:t>Under-employment </a:t>
            </a:r>
            <a:r>
              <a:rPr lang="en-US" altLang="ja-JP" sz="2000" b="1" dirty="0" smtClean="0"/>
              <a:t>and Monetary </a:t>
            </a:r>
            <a:r>
              <a:rPr lang="en-US" altLang="ja-JP" sz="2000" b="1" dirty="0" smtClean="0"/>
              <a:t>Policy   </a:t>
            </a:r>
            <a:r>
              <a:rPr lang="ja-JP" altLang="ja-JP" sz="2000" b="1" dirty="0" smtClean="0"/>
              <a:t>不完全</a:t>
            </a:r>
            <a:r>
              <a:rPr lang="ja-JP" altLang="ja-JP" sz="2000" b="1" dirty="0" smtClean="0"/>
              <a:t>雇用と金融政策</a:t>
            </a:r>
            <a:r>
              <a:rPr lang="en-US" altLang="ja-JP" sz="2000" b="1" dirty="0" smtClean="0"/>
              <a:t> </a:t>
            </a:r>
            <a:endParaRPr lang="ja-JP" altLang="ja-JP" sz="2000" dirty="0"/>
          </a:p>
        </p:txBody>
      </p:sp>
      <p:sp>
        <p:nvSpPr>
          <p:cNvPr id="12291" name="Rectangle 3"/>
          <p:cNvSpPr>
            <a:spLocks noGrp="1" noChangeArrowheads="1"/>
          </p:cNvSpPr>
          <p:nvPr>
            <p:ph idx="1"/>
          </p:nvPr>
        </p:nvSpPr>
        <p:spPr>
          <a:xfrm>
            <a:off x="0" y="332656"/>
            <a:ext cx="9144000" cy="6525344"/>
          </a:xfrm>
        </p:spPr>
        <p:txBody>
          <a:bodyPr>
            <a:normAutofit/>
          </a:bodyPr>
          <a:lstStyle/>
          <a:p>
            <a:pPr>
              <a:buNone/>
            </a:pPr>
            <a:r>
              <a:rPr lang="en-US" altLang="ja-JP" sz="1800" b="1" dirty="0" smtClean="0"/>
              <a:t>New </a:t>
            </a:r>
            <a:r>
              <a:rPr lang="en-US" altLang="ja-JP" sz="1800" b="1" dirty="0" smtClean="0"/>
              <a:t>Monetarists </a:t>
            </a:r>
            <a:r>
              <a:rPr lang="en-US" altLang="ja-JP" sz="1800" dirty="0" smtClean="0"/>
              <a:t>⇒ When the economy retreats, the price </a:t>
            </a:r>
            <a:r>
              <a:rPr lang="en-US" altLang="ja-JP" sz="1800" i="1" dirty="0" smtClean="0"/>
              <a:t>P</a:t>
            </a:r>
            <a:r>
              <a:rPr lang="en-US" altLang="ja-JP" sz="1800" dirty="0" smtClean="0"/>
              <a:t> declines, real money balance </a:t>
            </a:r>
            <a:r>
              <a:rPr lang="en-US" altLang="ja-JP" sz="1800" i="1" dirty="0" smtClean="0"/>
              <a:t>M</a:t>
            </a:r>
            <a:r>
              <a:rPr lang="en-US" altLang="ja-JP" sz="1800" dirty="0" smtClean="0"/>
              <a:t>/</a:t>
            </a:r>
            <a:r>
              <a:rPr lang="en-US" altLang="ja-JP" sz="1800" i="1" dirty="0" smtClean="0"/>
              <a:t>P</a:t>
            </a:r>
            <a:r>
              <a:rPr lang="en-US" altLang="ja-JP" sz="1800" dirty="0" smtClean="0"/>
              <a:t> increases, </a:t>
            </a:r>
            <a:r>
              <a:rPr lang="en-US" altLang="ja-JP" sz="1800" dirty="0" err="1" smtClean="0"/>
              <a:t>Pigouvian</a:t>
            </a:r>
            <a:r>
              <a:rPr lang="en-US" altLang="ja-JP" sz="1800" dirty="0" smtClean="0"/>
              <a:t> effect works, and the LM curve shifts right from </a:t>
            </a:r>
            <a:r>
              <a:rPr lang="en-US" altLang="ja-JP" sz="1800" i="1" dirty="0" smtClean="0"/>
              <a:t>LM</a:t>
            </a:r>
            <a:r>
              <a:rPr lang="en-US" altLang="ja-JP" sz="1800" dirty="0" smtClean="0"/>
              <a:t>“ to</a:t>
            </a:r>
            <a:r>
              <a:rPr lang="en-US" altLang="ja-JP" sz="1800" i="1" dirty="0" smtClean="0"/>
              <a:t> LM </a:t>
            </a:r>
            <a:r>
              <a:rPr lang="en-US" altLang="ja-JP" sz="1800" dirty="0" smtClean="0"/>
              <a:t>⇒ </a:t>
            </a:r>
            <a:r>
              <a:rPr lang="en-US" altLang="ja-JP" sz="1800" b="1" dirty="0" smtClean="0"/>
              <a:t>The second-round effect, ultimate effect</a:t>
            </a:r>
            <a:r>
              <a:rPr lang="en-US" altLang="ja-JP" sz="1800" dirty="0" smtClean="0"/>
              <a:t>, through a decline in the prices </a:t>
            </a:r>
            <a:r>
              <a:rPr lang="en-US" altLang="ja-JP" sz="1800" i="1" dirty="0" smtClean="0"/>
              <a:t>P</a:t>
            </a:r>
            <a:r>
              <a:rPr lang="en-US" altLang="ja-JP" sz="1800" dirty="0" smtClean="0"/>
              <a:t>, restores real income and real interest rate to the original level, equilibrium point </a:t>
            </a:r>
            <a:r>
              <a:rPr lang="en-US" altLang="ja-JP" sz="1800" i="1" dirty="0" smtClean="0"/>
              <a:t>E</a:t>
            </a:r>
            <a:r>
              <a:rPr lang="en-US" altLang="ja-JP" sz="1800" dirty="0" smtClean="0"/>
              <a:t> recovers, a decline in the money supply M lowers only the price </a:t>
            </a:r>
            <a:r>
              <a:rPr lang="en-US" altLang="ja-JP" sz="1800" i="1" dirty="0" smtClean="0"/>
              <a:t>P</a:t>
            </a:r>
            <a:r>
              <a:rPr lang="en-US" altLang="ja-JP" sz="1800" dirty="0" smtClean="0"/>
              <a:t> and does not affect the real economy, money is neutral, monetary policy is not effective due to the second-round effect.</a:t>
            </a:r>
          </a:p>
          <a:p>
            <a:pPr>
              <a:buNone/>
            </a:pPr>
            <a:r>
              <a:rPr lang="en-US" altLang="ja-JP" sz="1800" b="1" dirty="0" smtClean="0"/>
              <a:t>Ultra Keynesian assumption </a:t>
            </a:r>
            <a:r>
              <a:rPr lang="en-US" altLang="ja-JP" sz="1800" dirty="0" smtClean="0"/>
              <a:t>that the price </a:t>
            </a:r>
            <a:r>
              <a:rPr lang="en-US" altLang="ja-JP" sz="1800" i="1" dirty="0" smtClean="0"/>
              <a:t>P</a:t>
            </a:r>
            <a:r>
              <a:rPr lang="en-US" altLang="ja-JP" sz="1800" dirty="0" smtClean="0"/>
              <a:t> is completely rigid in under-employment and </a:t>
            </a:r>
            <a:r>
              <a:rPr lang="en-US" altLang="ja-JP" sz="1800" b="1" dirty="0" smtClean="0"/>
              <a:t>Ultra monetarist 's assumption </a:t>
            </a:r>
            <a:r>
              <a:rPr lang="en-US" altLang="ja-JP" sz="1800" dirty="0" smtClean="0"/>
              <a:t>that the price </a:t>
            </a:r>
            <a:r>
              <a:rPr lang="en-US" altLang="ja-JP" sz="1800" i="1" dirty="0" smtClean="0"/>
              <a:t>P </a:t>
            </a:r>
            <a:r>
              <a:rPr lang="en-US" altLang="ja-JP" sz="1800" dirty="0" smtClean="0"/>
              <a:t>is perfectly flexible are not realistic. ⇒ Only empirical analysis can verify validity.                            Figures </a:t>
            </a:r>
            <a:r>
              <a:rPr lang="en-US" altLang="ja-JP" sz="1800" dirty="0" smtClean="0"/>
              <a:t>16-14</a:t>
            </a:r>
          </a:p>
          <a:p>
            <a:r>
              <a:rPr lang="ja-JP" altLang="ja-JP" sz="1800" b="1" dirty="0" smtClean="0"/>
              <a:t>ニューマネタリスト</a:t>
            </a:r>
            <a:r>
              <a:rPr lang="ja-JP" altLang="ja-JP" sz="1800" dirty="0" smtClean="0"/>
              <a:t>⇒景気が後退すると物価</a:t>
            </a:r>
            <a:r>
              <a:rPr lang="en-US" altLang="ja-JP" sz="1800" i="1" dirty="0" smtClean="0"/>
              <a:t>P</a:t>
            </a:r>
            <a:r>
              <a:rPr lang="ja-JP" altLang="ja-JP" sz="1800" dirty="0" smtClean="0"/>
              <a:t>が下落、</a:t>
            </a:r>
            <a:r>
              <a:rPr lang="ja-JP" altLang="ja-JP" sz="1800" dirty="0" smtClean="0"/>
              <a:t>実質貨幣</a:t>
            </a:r>
            <a:r>
              <a:rPr lang="ja-JP" altLang="ja-JP" sz="1800" dirty="0" smtClean="0"/>
              <a:t>残高</a:t>
            </a:r>
            <a:r>
              <a:rPr lang="en-US" altLang="ja-JP" sz="1800" i="1" dirty="0" smtClean="0"/>
              <a:t>M</a:t>
            </a:r>
            <a:r>
              <a:rPr lang="en-US" altLang="ja-JP" sz="1800" dirty="0" smtClean="0"/>
              <a:t>/</a:t>
            </a:r>
            <a:r>
              <a:rPr lang="en-US" altLang="ja-JP" sz="1800" i="1" dirty="0" smtClean="0"/>
              <a:t>P</a:t>
            </a:r>
            <a:r>
              <a:rPr lang="ja-JP" altLang="ja-JP" sz="1800" dirty="0" smtClean="0"/>
              <a:t>は増加、ピグウ効果が働いて</a:t>
            </a:r>
            <a:r>
              <a:rPr lang="en-US" altLang="ja-JP" sz="1800" i="1" dirty="0" smtClean="0"/>
              <a:t>LM</a:t>
            </a:r>
            <a:r>
              <a:rPr lang="ja-JP" altLang="ja-JP" sz="1800" dirty="0" smtClean="0"/>
              <a:t>曲線は</a:t>
            </a:r>
            <a:r>
              <a:rPr lang="en-US" altLang="ja-JP" sz="1800" i="1" dirty="0" smtClean="0"/>
              <a:t>LM</a:t>
            </a:r>
            <a:r>
              <a:rPr lang="ja-JP" altLang="ja-JP" sz="1800" dirty="0" smtClean="0"/>
              <a:t>から</a:t>
            </a:r>
            <a:r>
              <a:rPr lang="en-US" altLang="ja-JP" sz="1800" i="1" dirty="0" smtClean="0"/>
              <a:t>LM</a:t>
            </a:r>
            <a:r>
              <a:rPr lang="ja-JP" altLang="ja-JP" sz="1800" dirty="0" err="1" smtClean="0"/>
              <a:t>へと</a:t>
            </a:r>
            <a:r>
              <a:rPr lang="ja-JP" altLang="ja-JP" sz="1800" dirty="0" smtClean="0"/>
              <a:t>右方シフト。⇒二次的効果・究極的効果では</a:t>
            </a:r>
            <a:endParaRPr lang="en-US" altLang="ja-JP" sz="1800" dirty="0" smtClean="0"/>
          </a:p>
          <a:p>
            <a:r>
              <a:rPr lang="ja-JP" altLang="ja-JP" sz="1800" dirty="0" smtClean="0"/>
              <a:t>物価下落に伴って実質所得も実質利子率も元に戻り、均</a:t>
            </a:r>
            <a:endParaRPr lang="en-US" altLang="ja-JP" sz="1800" dirty="0" smtClean="0"/>
          </a:p>
          <a:p>
            <a:r>
              <a:rPr lang="ja-JP" altLang="ja-JP" sz="1800" dirty="0" smtClean="0"/>
              <a:t>衡点</a:t>
            </a:r>
            <a:r>
              <a:rPr lang="en-US" altLang="ja-JP" sz="1800" i="1" dirty="0" smtClean="0"/>
              <a:t>E</a:t>
            </a:r>
            <a:r>
              <a:rPr lang="ja-JP" altLang="ja-JP" sz="1800" dirty="0" smtClean="0"/>
              <a:t>が回復。貨幣量</a:t>
            </a:r>
            <a:r>
              <a:rPr lang="en-US" altLang="ja-JP" sz="1800" i="1" dirty="0" smtClean="0"/>
              <a:t>M</a:t>
            </a:r>
            <a:r>
              <a:rPr lang="ja-JP" altLang="ja-JP" sz="1800" dirty="0" smtClean="0"/>
              <a:t>の減少は物価</a:t>
            </a:r>
            <a:r>
              <a:rPr lang="en-US" altLang="ja-JP" sz="1800" i="1" dirty="0" smtClean="0"/>
              <a:t>P</a:t>
            </a:r>
            <a:r>
              <a:rPr lang="ja-JP" altLang="ja-JP" sz="1800" dirty="0" smtClean="0"/>
              <a:t>のみを下落させ、</a:t>
            </a:r>
            <a:endParaRPr lang="en-US" altLang="ja-JP" sz="1800" dirty="0" smtClean="0"/>
          </a:p>
          <a:p>
            <a:r>
              <a:rPr lang="ja-JP" altLang="ja-JP" sz="1800" dirty="0" smtClean="0"/>
              <a:t>実体経済には影響しない、貨幣は中立、金融政策は効果</a:t>
            </a:r>
            <a:endParaRPr lang="en-US" altLang="ja-JP" sz="1800" dirty="0" smtClean="0"/>
          </a:p>
          <a:p>
            <a:r>
              <a:rPr lang="ja-JP" altLang="ja-JP" sz="1800" dirty="0" smtClean="0"/>
              <a:t>を持たない。</a:t>
            </a:r>
          </a:p>
          <a:p>
            <a:r>
              <a:rPr lang="ja-JP" altLang="ja-JP" sz="1800" dirty="0" smtClean="0"/>
              <a:t>不完全雇用の状態では物価</a:t>
            </a:r>
            <a:r>
              <a:rPr lang="en-US" altLang="ja-JP" sz="1800" i="1" dirty="0" smtClean="0"/>
              <a:t>P</a:t>
            </a:r>
            <a:r>
              <a:rPr lang="ja-JP" altLang="ja-JP" sz="1800" dirty="0" smtClean="0"/>
              <a:t>が完全に硬直的であるという</a:t>
            </a:r>
            <a:endParaRPr lang="en-US" altLang="ja-JP" sz="1800" dirty="0" smtClean="0"/>
          </a:p>
          <a:p>
            <a:r>
              <a:rPr lang="ja-JP" altLang="ja-JP" sz="1800" dirty="0" smtClean="0"/>
              <a:t>ウルトラ・ケインジアンの仮定も、物価</a:t>
            </a:r>
            <a:r>
              <a:rPr lang="en-US" altLang="ja-JP" sz="1800" i="1" dirty="0" smtClean="0"/>
              <a:t>P</a:t>
            </a:r>
            <a:r>
              <a:rPr lang="ja-JP" altLang="ja-JP" sz="1800" dirty="0" smtClean="0"/>
              <a:t>が完全に伸縮的</a:t>
            </a:r>
            <a:r>
              <a:rPr lang="ja-JP" altLang="ja-JP" sz="1800" dirty="0" smtClean="0"/>
              <a:t>で</a:t>
            </a:r>
            <a:endParaRPr lang="en-US" altLang="ja-JP" sz="1800" dirty="0" smtClean="0"/>
          </a:p>
          <a:p>
            <a:r>
              <a:rPr lang="ja-JP" altLang="ja-JP" sz="1800" dirty="0" smtClean="0"/>
              <a:t>ある</a:t>
            </a:r>
            <a:r>
              <a:rPr lang="ja-JP" altLang="ja-JP" sz="1800" dirty="0" smtClean="0"/>
              <a:t>というウルトラ・マネタリストの仮定も、いずれも</a:t>
            </a:r>
            <a:r>
              <a:rPr lang="ja-JP" altLang="ja-JP" sz="1800" dirty="0" smtClean="0"/>
              <a:t>現実的</a:t>
            </a:r>
            <a:endParaRPr lang="en-US" altLang="ja-JP" sz="1800" dirty="0" smtClean="0"/>
          </a:p>
          <a:p>
            <a:r>
              <a:rPr lang="ja-JP" altLang="ja-JP" sz="1800" dirty="0" smtClean="0"/>
              <a:t>では</a:t>
            </a:r>
            <a:r>
              <a:rPr lang="ja-JP" altLang="ja-JP" sz="1800" dirty="0" smtClean="0"/>
              <a:t>ない、⇒実証分析によって検証</a:t>
            </a:r>
            <a:r>
              <a:rPr lang="en-US" altLang="ja-JP" sz="1800" dirty="0" smtClean="0"/>
              <a:t>            16-14</a:t>
            </a:r>
            <a:r>
              <a:rPr lang="ja-JP" altLang="ja-JP" sz="1800" dirty="0" smtClean="0"/>
              <a:t>図</a:t>
            </a:r>
            <a:endParaRPr lang="en-US" altLang="ja-JP" sz="1800" dirty="0" smtClean="0"/>
          </a:p>
          <a:p>
            <a:pPr>
              <a:buNone/>
            </a:pPr>
            <a:endParaRPr lang="ja-JP" altLang="ja-JP" sz="1800" dirty="0"/>
          </a:p>
        </p:txBody>
      </p:sp>
      <p:pic>
        <p:nvPicPr>
          <p:cNvPr id="5" name="図 4"/>
          <p:cNvPicPr/>
          <p:nvPr/>
        </p:nvPicPr>
        <p:blipFill>
          <a:blip r:embed="rId2" cstate="print"/>
          <a:srcRect/>
          <a:stretch>
            <a:fillRect/>
          </a:stretch>
        </p:blipFill>
        <p:spPr bwMode="auto">
          <a:xfrm>
            <a:off x="6084168" y="4077072"/>
            <a:ext cx="3059832" cy="2780928"/>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504" y="1"/>
            <a:ext cx="9036496" cy="332655"/>
          </a:xfrm>
        </p:spPr>
        <p:txBody>
          <a:bodyPr>
            <a:normAutofit fontScale="90000"/>
          </a:bodyPr>
          <a:lstStyle/>
          <a:p>
            <a:r>
              <a:rPr lang="ja-JP" altLang="ja-JP" sz="2000" b="1" dirty="0" smtClean="0"/>
              <a:t>１１</a:t>
            </a:r>
            <a:r>
              <a:rPr lang="ja-JP" altLang="ja-JP" sz="2000" b="1" dirty="0" smtClean="0"/>
              <a:t>．</a:t>
            </a:r>
            <a:r>
              <a:rPr lang="en-US" altLang="ja-JP" sz="2000" b="1" dirty="0" smtClean="0"/>
              <a:t>Under-employment </a:t>
            </a:r>
            <a:r>
              <a:rPr lang="en-US" altLang="ja-JP" sz="2000" b="1" dirty="0" smtClean="0"/>
              <a:t>and Fiscal </a:t>
            </a:r>
            <a:r>
              <a:rPr lang="en-US" altLang="ja-JP" sz="2000" b="1" dirty="0" smtClean="0"/>
              <a:t>Policy    </a:t>
            </a:r>
            <a:r>
              <a:rPr lang="ja-JP" altLang="ja-JP" sz="2000" b="1" dirty="0" smtClean="0"/>
              <a:t>不完全</a:t>
            </a:r>
            <a:r>
              <a:rPr lang="ja-JP" altLang="ja-JP" sz="2000" b="1" dirty="0" smtClean="0"/>
              <a:t>雇用と財政政策</a:t>
            </a:r>
            <a:r>
              <a:rPr lang="en-US" altLang="ja-JP" sz="2000" b="1" dirty="0" smtClean="0"/>
              <a:t> </a:t>
            </a:r>
            <a:endParaRPr lang="ja-JP" altLang="ja-JP" sz="2000" dirty="0"/>
          </a:p>
        </p:txBody>
      </p:sp>
      <p:sp>
        <p:nvSpPr>
          <p:cNvPr id="12291" name="Rectangle 3"/>
          <p:cNvSpPr>
            <a:spLocks noGrp="1" noChangeArrowheads="1"/>
          </p:cNvSpPr>
          <p:nvPr>
            <p:ph idx="1"/>
          </p:nvPr>
        </p:nvSpPr>
        <p:spPr>
          <a:xfrm>
            <a:off x="0" y="476672"/>
            <a:ext cx="9144000" cy="6381328"/>
          </a:xfrm>
        </p:spPr>
        <p:txBody>
          <a:bodyPr>
            <a:normAutofit fontScale="92500" lnSpcReduction="20000"/>
          </a:bodyPr>
          <a:lstStyle/>
          <a:p>
            <a:pPr>
              <a:buNone/>
            </a:pPr>
            <a:r>
              <a:rPr lang="en-US" altLang="ja-JP" sz="1800" dirty="0" smtClean="0"/>
              <a:t>(</a:t>
            </a:r>
            <a:r>
              <a:rPr lang="en-US" altLang="ja-JP" sz="1800" dirty="0" smtClean="0"/>
              <a:t>1</a:t>
            </a:r>
            <a:r>
              <a:rPr lang="en-US" altLang="ja-JP" sz="1800" b="1" dirty="0" smtClean="0"/>
              <a:t>)  Active fiscal policy</a:t>
            </a:r>
          </a:p>
          <a:p>
            <a:pPr>
              <a:buNone/>
            </a:pPr>
            <a:r>
              <a:rPr lang="en-US" altLang="ja-JP" sz="1800" dirty="0" smtClean="0"/>
              <a:t>Active fiscal policy increases aggregate demand by expanding fiscal expenditure </a:t>
            </a:r>
            <a:r>
              <a:rPr lang="en-US" altLang="ja-JP" sz="1800" i="1" dirty="0" smtClean="0"/>
              <a:t>G</a:t>
            </a:r>
            <a:r>
              <a:rPr lang="en-US" altLang="ja-JP" sz="1800" dirty="0" smtClean="0"/>
              <a:t> or reducing tax </a:t>
            </a:r>
            <a:r>
              <a:rPr lang="en-US" altLang="ja-JP" sz="1800" i="1" dirty="0" smtClean="0"/>
              <a:t>T</a:t>
            </a:r>
            <a:r>
              <a:rPr lang="en-US" altLang="ja-JP" sz="1800" dirty="0" smtClean="0"/>
              <a:t> in under-employment</a:t>
            </a:r>
            <a:br>
              <a:rPr lang="en-US" altLang="ja-JP" sz="1800" dirty="0" smtClean="0"/>
            </a:br>
            <a:r>
              <a:rPr lang="en-US" altLang="ja-JP" sz="1800" dirty="0" smtClean="0"/>
              <a:t>⇒ In Figure 16-14, the</a:t>
            </a:r>
            <a:r>
              <a:rPr lang="en-US" altLang="ja-JP" sz="1800" i="1" dirty="0" smtClean="0"/>
              <a:t> IS </a:t>
            </a:r>
            <a:r>
              <a:rPr lang="en-US" altLang="ja-JP" sz="1800" dirty="0" smtClean="0"/>
              <a:t>curve shifts right from </a:t>
            </a:r>
            <a:r>
              <a:rPr lang="en-US" altLang="ja-JP" sz="1800" i="1" dirty="0" smtClean="0"/>
              <a:t>IS</a:t>
            </a:r>
            <a:r>
              <a:rPr lang="en-US" altLang="ja-JP" sz="1800" dirty="0" smtClean="0"/>
              <a:t> to </a:t>
            </a:r>
            <a:r>
              <a:rPr lang="en-US" altLang="ja-JP" sz="1800" i="1" dirty="0" smtClean="0"/>
              <a:t>IS</a:t>
            </a:r>
            <a:r>
              <a:rPr lang="en-US" altLang="ja-JP" sz="1800" dirty="0" smtClean="0"/>
              <a:t> ', equilibrium point shifts from </a:t>
            </a:r>
            <a:r>
              <a:rPr lang="en-US" altLang="ja-JP" sz="1800" i="1" dirty="0" smtClean="0"/>
              <a:t>E</a:t>
            </a:r>
            <a:r>
              <a:rPr lang="en-US" altLang="ja-JP" sz="1800" dirty="0" smtClean="0"/>
              <a:t> to </a:t>
            </a:r>
            <a:r>
              <a:rPr lang="en-US" altLang="ja-JP" sz="1800" i="1" dirty="0" smtClean="0"/>
              <a:t>E</a:t>
            </a:r>
            <a:r>
              <a:rPr lang="en-US" altLang="ja-JP" sz="1800" dirty="0" smtClean="0"/>
              <a:t>', the equilibrium interest rate shifts upward from</a:t>
            </a:r>
            <a:r>
              <a:rPr lang="en-US" altLang="ja-JP" sz="1800" i="1" dirty="0" smtClean="0"/>
              <a:t> </a:t>
            </a:r>
            <a:r>
              <a:rPr lang="en-US" altLang="ja-JP" sz="1800" i="1" dirty="0" err="1" smtClean="0"/>
              <a:t>i</a:t>
            </a:r>
            <a:r>
              <a:rPr lang="en-US" altLang="ja-JP" sz="1800" i="1" dirty="0" smtClean="0"/>
              <a:t> </a:t>
            </a:r>
            <a:r>
              <a:rPr lang="en-US" altLang="ja-JP" sz="1800" dirty="0" smtClean="0"/>
              <a:t>to</a:t>
            </a:r>
            <a:r>
              <a:rPr lang="en-US" altLang="ja-JP" sz="1800" i="1" dirty="0" smtClean="0"/>
              <a:t> </a:t>
            </a:r>
            <a:r>
              <a:rPr lang="en-US" altLang="ja-JP" sz="1800" i="1" dirty="0" err="1" smtClean="0"/>
              <a:t>i</a:t>
            </a:r>
            <a:r>
              <a:rPr lang="en-US" altLang="ja-JP" sz="1800" i="1" dirty="0" smtClean="0"/>
              <a:t> </a:t>
            </a:r>
            <a:r>
              <a:rPr lang="en-US" altLang="ja-JP" sz="1800" dirty="0" smtClean="0"/>
              <a:t>', the equilibrium income also increases to shift from </a:t>
            </a:r>
            <a:r>
              <a:rPr lang="en-US" altLang="ja-JP" sz="1800" i="1" dirty="0" smtClean="0"/>
              <a:t>Y</a:t>
            </a:r>
            <a:r>
              <a:rPr lang="en-US" altLang="ja-JP" sz="1800" dirty="0" smtClean="0"/>
              <a:t> to </a:t>
            </a:r>
            <a:r>
              <a:rPr lang="en-US" altLang="ja-JP" sz="1800" i="1" dirty="0" smtClean="0"/>
              <a:t>Y</a:t>
            </a:r>
            <a:r>
              <a:rPr lang="en-US" altLang="ja-JP" sz="1800" dirty="0" smtClean="0"/>
              <a:t> '. Price P remains unchanged until full employment ... </a:t>
            </a:r>
            <a:r>
              <a:rPr lang="en-US" altLang="ja-JP" sz="1800" b="1" dirty="0" smtClean="0"/>
              <a:t>Keynesian first-round effect </a:t>
            </a:r>
          </a:p>
          <a:p>
            <a:pPr>
              <a:buNone/>
            </a:pPr>
            <a:r>
              <a:rPr lang="en-US" altLang="ja-JP" sz="1800" b="1" dirty="0" smtClean="0"/>
              <a:t>New monetarist </a:t>
            </a:r>
            <a:r>
              <a:rPr lang="en-US" altLang="ja-JP" sz="1800" dirty="0" smtClean="0"/>
              <a:t>⇒ Increase in real income </a:t>
            </a:r>
            <a:r>
              <a:rPr lang="en-US" altLang="ja-JP" sz="1800" i="1" dirty="0" smtClean="0"/>
              <a:t>Y </a:t>
            </a:r>
            <a:r>
              <a:rPr lang="en-US" altLang="ja-JP" sz="1800" dirty="0" smtClean="0"/>
              <a:t>reduces the degree of excess supply, the price </a:t>
            </a:r>
            <a:r>
              <a:rPr lang="en-US" altLang="ja-JP" sz="1800" i="1" dirty="0" smtClean="0"/>
              <a:t>P</a:t>
            </a:r>
            <a:r>
              <a:rPr lang="en-US" altLang="ja-JP" sz="1800" dirty="0" smtClean="0"/>
              <a:t> increases, decreases real money balance </a:t>
            </a:r>
            <a:r>
              <a:rPr lang="en-US" altLang="ja-JP" sz="1800" i="1" dirty="0" smtClean="0"/>
              <a:t>M</a:t>
            </a:r>
            <a:r>
              <a:rPr lang="en-US" altLang="ja-JP" sz="1800" dirty="0" smtClean="0"/>
              <a:t> / </a:t>
            </a:r>
            <a:r>
              <a:rPr lang="en-US" altLang="ja-JP" sz="1800" i="1" dirty="0" smtClean="0"/>
              <a:t>P</a:t>
            </a:r>
            <a:r>
              <a:rPr lang="en-US" altLang="ja-JP" sz="1800" dirty="0" smtClean="0"/>
              <a:t>,</a:t>
            </a:r>
            <a:r>
              <a:rPr lang="ja-JP" altLang="en-US" sz="1800" dirty="0" smtClean="0"/>
              <a:t>＝</a:t>
            </a:r>
            <a:r>
              <a:rPr lang="en-US" altLang="ja-JP" sz="1800" dirty="0" smtClean="0"/>
              <a:t> </a:t>
            </a:r>
            <a:r>
              <a:rPr lang="en-US" altLang="ja-JP" sz="1800" b="1" dirty="0" smtClean="0"/>
              <a:t>second-round effect based on </a:t>
            </a:r>
            <a:r>
              <a:rPr lang="en-US" altLang="ja-JP" sz="1800" b="1" dirty="0" err="1" smtClean="0"/>
              <a:t>Pigouvian</a:t>
            </a:r>
            <a:r>
              <a:rPr lang="en-US" altLang="ja-JP" sz="1800" b="1" dirty="0" smtClean="0"/>
              <a:t> effect </a:t>
            </a:r>
            <a:r>
              <a:rPr lang="en-US" altLang="ja-JP" sz="1800" dirty="0" smtClean="0"/>
              <a:t>⇒ the </a:t>
            </a:r>
            <a:r>
              <a:rPr lang="en-US" altLang="ja-JP" sz="1800" i="1" dirty="0" smtClean="0"/>
              <a:t>LM</a:t>
            </a:r>
            <a:r>
              <a:rPr lang="en-US" altLang="ja-JP" sz="1800" dirty="0" smtClean="0"/>
              <a:t> curve shifts to the left, equilibrium point shifts from </a:t>
            </a:r>
            <a:r>
              <a:rPr lang="en-US" altLang="ja-JP" sz="1800" i="1" dirty="0" smtClean="0"/>
              <a:t>E</a:t>
            </a:r>
            <a:r>
              <a:rPr lang="en-US" altLang="ja-JP" sz="1800" dirty="0" smtClean="0"/>
              <a:t> ‘to </a:t>
            </a:r>
            <a:r>
              <a:rPr lang="en-US" altLang="ja-JP" sz="1800" i="1" dirty="0" smtClean="0"/>
              <a:t>E</a:t>
            </a:r>
            <a:r>
              <a:rPr lang="en-US" altLang="ja-JP" sz="1800" dirty="0" smtClean="0"/>
              <a:t> “further, equilibrium interest rate rises to </a:t>
            </a:r>
            <a:r>
              <a:rPr lang="en-US" altLang="ja-JP" sz="1800" dirty="0" err="1" smtClean="0"/>
              <a:t>i</a:t>
            </a:r>
            <a:r>
              <a:rPr lang="en-US" altLang="ja-JP" sz="1800" dirty="0" smtClean="0"/>
              <a:t>”, equilibrium income decreases to</a:t>
            </a:r>
            <a:r>
              <a:rPr lang="en-US" altLang="ja-JP" sz="1800" i="1" dirty="0" smtClean="0"/>
              <a:t> Y</a:t>
            </a:r>
            <a:r>
              <a:rPr lang="en-US" altLang="ja-JP" sz="1800" dirty="0" smtClean="0"/>
              <a:t>”⇒ If price P is perfectly elastic </a:t>
            </a:r>
            <a:r>
              <a:rPr lang="en-US" altLang="ja-JP" sz="1800" i="1" dirty="0" smtClean="0"/>
              <a:t>Y</a:t>
            </a:r>
            <a:r>
              <a:rPr lang="en-US" altLang="ja-JP" sz="1800" dirty="0" smtClean="0"/>
              <a:t>“ returns to the original </a:t>
            </a:r>
            <a:r>
              <a:rPr lang="en-US" altLang="ja-JP" sz="1800" i="1" dirty="0" smtClean="0"/>
              <a:t>Y</a:t>
            </a:r>
            <a:r>
              <a:rPr lang="en-US" altLang="ja-JP" sz="1800" dirty="0" smtClean="0"/>
              <a:t>, </a:t>
            </a:r>
            <a:r>
              <a:rPr lang="ja-JP" altLang="en-US" sz="1800" dirty="0" smtClean="0"/>
              <a:t>⇒</a:t>
            </a:r>
            <a:r>
              <a:rPr lang="en-US" altLang="ja-JP" sz="1800" dirty="0" smtClean="0"/>
              <a:t> The effect of active</a:t>
            </a:r>
            <a:r>
              <a:rPr lang="ja-JP" altLang="en-US" sz="1800" dirty="0" smtClean="0"/>
              <a:t> </a:t>
            </a:r>
            <a:r>
              <a:rPr lang="en-US" altLang="ja-JP" sz="1800" dirty="0" smtClean="0"/>
              <a:t>fiscal policy is omnipotent.                                                                         Figure </a:t>
            </a:r>
            <a:r>
              <a:rPr lang="en-US" altLang="ja-JP" sz="1800" dirty="0" smtClean="0"/>
              <a:t>16-15</a:t>
            </a:r>
          </a:p>
          <a:p>
            <a:r>
              <a:rPr lang="ja-JP" altLang="ja-JP" sz="1800" b="1" dirty="0" smtClean="0"/>
              <a:t>（１）積極財政政策</a:t>
            </a:r>
            <a:endParaRPr lang="ja-JP" altLang="ja-JP" sz="1800" dirty="0" smtClean="0"/>
          </a:p>
          <a:p>
            <a:r>
              <a:rPr lang="ja-JP" altLang="ja-JP" sz="1800" dirty="0" smtClean="0"/>
              <a:t>不完全雇用で財政支出</a:t>
            </a:r>
            <a:r>
              <a:rPr lang="en-US" altLang="ja-JP" sz="1800" i="1" dirty="0" smtClean="0"/>
              <a:t>G</a:t>
            </a:r>
            <a:r>
              <a:rPr lang="ja-JP" altLang="ja-JP" sz="1800" dirty="0" err="1" smtClean="0"/>
              <a:t>の拡</a:t>
            </a:r>
            <a:r>
              <a:rPr lang="ja-JP" altLang="ja-JP" sz="1800" dirty="0" smtClean="0"/>
              <a:t>大か減税によって総需要を</a:t>
            </a:r>
            <a:r>
              <a:rPr lang="ja-JP" altLang="ja-JP" sz="1800" dirty="0" smtClean="0"/>
              <a:t>増やす積極</a:t>
            </a:r>
            <a:r>
              <a:rPr lang="ja-JP" altLang="ja-JP" sz="1800" dirty="0" smtClean="0"/>
              <a:t>財政政策</a:t>
            </a:r>
          </a:p>
          <a:p>
            <a:r>
              <a:rPr lang="ja-JP" altLang="ja-JP" sz="1800" dirty="0" smtClean="0"/>
              <a:t>⇒</a:t>
            </a:r>
            <a:r>
              <a:rPr lang="en-US" altLang="ja-JP" sz="1800" dirty="0" smtClean="0"/>
              <a:t>16-14</a:t>
            </a:r>
            <a:r>
              <a:rPr lang="ja-JP" altLang="ja-JP" sz="1800" dirty="0" smtClean="0"/>
              <a:t>図で</a:t>
            </a:r>
            <a:r>
              <a:rPr lang="en-US" altLang="ja-JP" sz="1800" i="1" dirty="0" smtClean="0"/>
              <a:t>IS</a:t>
            </a:r>
            <a:r>
              <a:rPr lang="ja-JP" altLang="ja-JP" sz="1800" dirty="0" smtClean="0"/>
              <a:t>曲線は</a:t>
            </a:r>
            <a:r>
              <a:rPr lang="en-US" altLang="ja-JP" sz="1800" i="1" dirty="0" smtClean="0"/>
              <a:t>IS</a:t>
            </a:r>
            <a:r>
              <a:rPr lang="ja-JP" altLang="ja-JP" sz="1800" dirty="0" smtClean="0"/>
              <a:t>から</a:t>
            </a:r>
            <a:r>
              <a:rPr lang="en-US" altLang="ja-JP" sz="1800" i="1" dirty="0" smtClean="0"/>
              <a:t>IS</a:t>
            </a:r>
            <a:r>
              <a:rPr lang="en-US" altLang="ja-JP" sz="1800" dirty="0" smtClean="0"/>
              <a:t>’</a:t>
            </a:r>
            <a:r>
              <a:rPr lang="ja-JP" altLang="ja-JP" sz="1800" dirty="0" err="1" smtClean="0"/>
              <a:t>へと</a:t>
            </a:r>
            <a:r>
              <a:rPr lang="ja-JP" altLang="ja-JP" sz="1800" dirty="0" smtClean="0"/>
              <a:t>右方シフト、均衡点は</a:t>
            </a:r>
            <a:r>
              <a:rPr lang="en-US" altLang="ja-JP" sz="1800" i="1" dirty="0" smtClean="0"/>
              <a:t>E</a:t>
            </a:r>
            <a:r>
              <a:rPr lang="ja-JP" altLang="ja-JP" sz="1800" dirty="0" smtClean="0"/>
              <a:t>点</a:t>
            </a:r>
            <a:endParaRPr lang="en-US" altLang="ja-JP" sz="1800" dirty="0" smtClean="0"/>
          </a:p>
          <a:p>
            <a:r>
              <a:rPr lang="ja-JP" altLang="ja-JP" sz="1800" dirty="0" smtClean="0"/>
              <a:t>から</a:t>
            </a:r>
            <a:r>
              <a:rPr lang="en-US" altLang="ja-JP" sz="1800" i="1" dirty="0" smtClean="0"/>
              <a:t>E</a:t>
            </a:r>
            <a:r>
              <a:rPr lang="en-US" altLang="ja-JP" sz="1800" dirty="0" smtClean="0"/>
              <a:t>’</a:t>
            </a:r>
            <a:r>
              <a:rPr lang="ja-JP" altLang="ja-JP" sz="1800" dirty="0" smtClean="0"/>
              <a:t>点にシフト、均衡利子率は</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上方へシフト、</a:t>
            </a:r>
            <a:r>
              <a:rPr lang="ja-JP" altLang="ja-JP" sz="1800" dirty="0" smtClean="0"/>
              <a:t>均衡</a:t>
            </a:r>
            <a:endParaRPr lang="en-US" altLang="ja-JP" sz="1800" dirty="0" smtClean="0"/>
          </a:p>
          <a:p>
            <a:r>
              <a:rPr lang="ja-JP" altLang="ja-JP" sz="1800" dirty="0" smtClean="0"/>
              <a:t>所得も</a:t>
            </a:r>
            <a:r>
              <a:rPr lang="en-US" altLang="ja-JP" sz="1800" i="1" dirty="0" smtClean="0"/>
              <a:t>Y</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増加。物価</a:t>
            </a:r>
            <a:r>
              <a:rPr lang="en-US" altLang="ja-JP" sz="1800" i="1" dirty="0" smtClean="0"/>
              <a:t>P</a:t>
            </a:r>
            <a:r>
              <a:rPr lang="ja-JP" altLang="ja-JP" sz="1800" dirty="0" smtClean="0"/>
              <a:t>は完全雇用にいたるまでは</a:t>
            </a:r>
            <a:r>
              <a:rPr lang="ja-JP" altLang="ja-JP" sz="1800" dirty="0" smtClean="0"/>
              <a:t>不変</a:t>
            </a:r>
            <a:endParaRPr lang="en-US" altLang="ja-JP" sz="1800" dirty="0" smtClean="0"/>
          </a:p>
          <a:p>
            <a:r>
              <a:rPr lang="ja-JP" altLang="ja-JP" sz="1800" dirty="0" smtClean="0"/>
              <a:t>…</a:t>
            </a:r>
            <a:r>
              <a:rPr lang="ja-JP" altLang="ja-JP" sz="1800" b="1" dirty="0" smtClean="0"/>
              <a:t>ケインジアン</a:t>
            </a:r>
            <a:r>
              <a:rPr lang="ja-JP" altLang="ja-JP" sz="1800" b="1" dirty="0" smtClean="0"/>
              <a:t>の一次的効果</a:t>
            </a:r>
          </a:p>
          <a:p>
            <a:r>
              <a:rPr lang="ja-JP" altLang="ja-JP" sz="1800" b="1" dirty="0" smtClean="0"/>
              <a:t>ニューマネタリスト</a:t>
            </a:r>
            <a:r>
              <a:rPr lang="ja-JP" altLang="ja-JP" sz="1800" dirty="0" smtClean="0"/>
              <a:t>⇒実質所得</a:t>
            </a:r>
            <a:r>
              <a:rPr lang="en-US" altLang="ja-JP" sz="1800" i="1" dirty="0" smtClean="0"/>
              <a:t>Y</a:t>
            </a:r>
            <a:r>
              <a:rPr lang="ja-JP" altLang="ja-JP" sz="1800" dirty="0" smtClean="0"/>
              <a:t>の増加により超過供給の</a:t>
            </a:r>
            <a:r>
              <a:rPr lang="ja-JP" altLang="ja-JP" sz="1800" dirty="0" smtClean="0"/>
              <a:t>度合</a:t>
            </a:r>
            <a:endParaRPr lang="en-US" altLang="ja-JP" sz="1800" dirty="0" smtClean="0"/>
          </a:p>
          <a:p>
            <a:r>
              <a:rPr lang="ja-JP" altLang="ja-JP" sz="1800" dirty="0" smtClean="0"/>
              <a:t>いが縮小</a:t>
            </a:r>
            <a:r>
              <a:rPr lang="ja-JP" altLang="ja-JP" sz="1800" dirty="0" smtClean="0"/>
              <a:t>し、物価</a:t>
            </a:r>
            <a:r>
              <a:rPr lang="en-US" altLang="ja-JP" sz="1800" i="1" dirty="0" smtClean="0"/>
              <a:t>P</a:t>
            </a:r>
            <a:r>
              <a:rPr lang="ja-JP" altLang="ja-JP" sz="1800" dirty="0" smtClean="0"/>
              <a:t>が上昇、実質貨幣残高</a:t>
            </a:r>
            <a:r>
              <a:rPr lang="en-US" altLang="ja-JP" sz="1800" i="1" dirty="0" smtClean="0"/>
              <a:t>M</a:t>
            </a:r>
            <a:r>
              <a:rPr lang="en-US" altLang="ja-JP" sz="1800" dirty="0" smtClean="0"/>
              <a:t>/</a:t>
            </a:r>
            <a:r>
              <a:rPr lang="en-US" altLang="ja-JP" sz="1800" i="1" dirty="0" smtClean="0"/>
              <a:t>P</a:t>
            </a:r>
            <a:r>
              <a:rPr lang="ja-JP" altLang="ja-JP" sz="1800" dirty="0" smtClean="0"/>
              <a:t>が減少、</a:t>
            </a:r>
            <a:r>
              <a:rPr lang="ja-JP" altLang="ja-JP" sz="1800" dirty="0" smtClean="0"/>
              <a:t>ピグウ</a:t>
            </a:r>
            <a:endParaRPr lang="en-US" altLang="ja-JP" sz="1800" dirty="0" smtClean="0"/>
          </a:p>
          <a:p>
            <a:r>
              <a:rPr lang="ja-JP" altLang="ja-JP" sz="1800" dirty="0" smtClean="0"/>
              <a:t>効果に基づく</a:t>
            </a:r>
            <a:r>
              <a:rPr lang="ja-JP" altLang="ja-JP" sz="1800" dirty="0" smtClean="0"/>
              <a:t>二次的効果⇒</a:t>
            </a:r>
            <a:r>
              <a:rPr lang="en-US" altLang="ja-JP" sz="1800" i="1" dirty="0" smtClean="0"/>
              <a:t>LM</a:t>
            </a:r>
            <a:r>
              <a:rPr lang="ja-JP" altLang="ja-JP" sz="1800" dirty="0" smtClean="0"/>
              <a:t>曲線は左方シフト、均衡点は</a:t>
            </a:r>
            <a:r>
              <a:rPr lang="en-US" altLang="ja-JP" sz="1800" i="1" dirty="0" smtClean="0"/>
              <a:t>E</a:t>
            </a:r>
            <a:r>
              <a:rPr lang="en-US" altLang="ja-JP" sz="1800" dirty="0" smtClean="0"/>
              <a:t>’</a:t>
            </a:r>
          </a:p>
          <a:p>
            <a:r>
              <a:rPr lang="ja-JP" altLang="ja-JP" sz="1800" dirty="0" smtClean="0"/>
              <a:t>からさらに</a:t>
            </a:r>
            <a:r>
              <a:rPr lang="en-US" altLang="ja-JP" sz="1800" i="1" dirty="0" smtClean="0"/>
              <a:t>E</a:t>
            </a:r>
            <a:r>
              <a:rPr lang="en-US" altLang="ja-JP" sz="1800" dirty="0" smtClean="0"/>
              <a:t>”</a:t>
            </a:r>
            <a:r>
              <a:rPr lang="ja-JP" altLang="ja-JP" sz="1800" dirty="0" err="1" smtClean="0"/>
              <a:t>へと</a:t>
            </a:r>
            <a:r>
              <a:rPr lang="ja-JP" altLang="ja-JP" sz="1800" dirty="0" smtClean="0"/>
              <a:t>移り、均衡利子率が</a:t>
            </a:r>
            <a:r>
              <a:rPr lang="en-US" altLang="ja-JP" sz="1800" i="1" dirty="0" err="1" smtClean="0"/>
              <a:t>i</a:t>
            </a:r>
            <a:r>
              <a:rPr lang="en-US" altLang="ja-JP" sz="1800" dirty="0" smtClean="0"/>
              <a:t>”</a:t>
            </a:r>
            <a:r>
              <a:rPr lang="ja-JP" altLang="ja-JP" sz="1800" dirty="0" err="1" smtClean="0"/>
              <a:t>へ上がり、</a:t>
            </a:r>
            <a:r>
              <a:rPr lang="ja-JP" altLang="ja-JP" sz="1800" dirty="0" smtClean="0"/>
              <a:t>均衡所得は</a:t>
            </a:r>
            <a:r>
              <a:rPr lang="en-US" altLang="ja-JP" sz="1800" i="1" dirty="0" smtClean="0"/>
              <a:t>Y</a:t>
            </a:r>
            <a:r>
              <a:rPr lang="en-US" altLang="ja-JP" sz="1800" dirty="0" smtClean="0"/>
              <a:t>”</a:t>
            </a:r>
          </a:p>
          <a:p>
            <a:r>
              <a:rPr lang="ja-JP" altLang="ja-JP" sz="1800" dirty="0" err="1" smtClean="0"/>
              <a:t>へ</a:t>
            </a:r>
            <a:r>
              <a:rPr lang="ja-JP" altLang="ja-JP" sz="1800" dirty="0" err="1" smtClean="0"/>
              <a:t>と</a:t>
            </a:r>
            <a:r>
              <a:rPr lang="ja-JP" altLang="ja-JP" sz="1800" dirty="0" smtClean="0"/>
              <a:t>減少</a:t>
            </a:r>
            <a:r>
              <a:rPr lang="ja-JP" altLang="ja-JP" sz="1800" dirty="0" smtClean="0"/>
              <a:t>⇒物価</a:t>
            </a:r>
            <a:r>
              <a:rPr lang="en-US" altLang="ja-JP" sz="1800" i="1" dirty="0" smtClean="0"/>
              <a:t>P</a:t>
            </a:r>
            <a:r>
              <a:rPr lang="ja-JP" altLang="ja-JP" sz="1800" dirty="0" smtClean="0"/>
              <a:t>が完全に伸縮的であれば、</a:t>
            </a:r>
            <a:r>
              <a:rPr lang="en-US" altLang="ja-JP" sz="1800" i="1" dirty="0" smtClean="0"/>
              <a:t>Y</a:t>
            </a:r>
            <a:r>
              <a:rPr lang="en-US" altLang="ja-JP" sz="1800" dirty="0" smtClean="0"/>
              <a:t>”</a:t>
            </a:r>
            <a:r>
              <a:rPr lang="ja-JP" altLang="ja-JP" sz="1800" dirty="0" smtClean="0"/>
              <a:t>は元の</a:t>
            </a:r>
            <a:r>
              <a:rPr lang="en-US" altLang="ja-JP" sz="1800" i="1" dirty="0" smtClean="0"/>
              <a:t>Y</a:t>
            </a:r>
            <a:r>
              <a:rPr lang="ja-JP" altLang="ja-JP" sz="1800" dirty="0" smtClean="0"/>
              <a:t>に戻り</a:t>
            </a:r>
            <a:r>
              <a:rPr lang="ja-JP" altLang="ja-JP" sz="1800" dirty="0" smtClean="0"/>
              <a:t>、</a:t>
            </a:r>
            <a:endParaRPr lang="en-US" altLang="ja-JP" sz="1800" dirty="0" smtClean="0"/>
          </a:p>
          <a:p>
            <a:r>
              <a:rPr lang="ja-JP" altLang="ja-JP" sz="1800" dirty="0" smtClean="0"/>
              <a:t>積極</a:t>
            </a:r>
            <a:r>
              <a:rPr lang="ja-JP" altLang="ja-JP" sz="1800" dirty="0" smtClean="0"/>
              <a:t>財政</a:t>
            </a:r>
            <a:r>
              <a:rPr lang="ja-JP" altLang="ja-JP" sz="1800" dirty="0" smtClean="0"/>
              <a:t>政策</a:t>
            </a:r>
            <a:r>
              <a:rPr lang="ja-JP" altLang="ja-JP" sz="1800" dirty="0" smtClean="0"/>
              <a:t>の効果は無力</a:t>
            </a:r>
            <a:r>
              <a:rPr lang="en-US" altLang="ja-JP" sz="1800" dirty="0" smtClean="0"/>
              <a:t>                        16-15</a:t>
            </a:r>
            <a:r>
              <a:rPr lang="ja-JP" altLang="ja-JP" sz="1800" dirty="0" smtClean="0"/>
              <a:t>図</a:t>
            </a:r>
            <a:endParaRPr lang="en-US" altLang="ja-JP" sz="1800" dirty="0" smtClean="0"/>
          </a:p>
          <a:p>
            <a:pPr>
              <a:buNone/>
            </a:pPr>
            <a:endParaRPr lang="ja-JP" altLang="ja-JP" sz="1800" dirty="0" smtClean="0"/>
          </a:p>
          <a:p>
            <a:endParaRPr lang="ja-JP" altLang="ja-JP" sz="1800" dirty="0"/>
          </a:p>
        </p:txBody>
      </p:sp>
      <p:pic>
        <p:nvPicPr>
          <p:cNvPr id="5" name="図 4"/>
          <p:cNvPicPr/>
          <p:nvPr/>
        </p:nvPicPr>
        <p:blipFill>
          <a:blip r:embed="rId2" cstate="print"/>
          <a:srcRect/>
          <a:stretch>
            <a:fillRect/>
          </a:stretch>
        </p:blipFill>
        <p:spPr bwMode="auto">
          <a:xfrm>
            <a:off x="6084168" y="3861048"/>
            <a:ext cx="3059832" cy="299695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1"/>
            <a:ext cx="9144000" cy="332655"/>
          </a:xfrm>
        </p:spPr>
        <p:txBody>
          <a:bodyPr>
            <a:normAutofit fontScale="90000"/>
          </a:bodyPr>
          <a:lstStyle/>
          <a:p>
            <a:r>
              <a:rPr lang="ja-JP" altLang="ja-JP" sz="2000" b="1" dirty="0" smtClean="0"/>
              <a:t>１１</a:t>
            </a:r>
            <a:r>
              <a:rPr lang="en-US" altLang="ja-JP" sz="2000" b="1" dirty="0" smtClean="0"/>
              <a:t>B</a:t>
            </a:r>
            <a:r>
              <a:rPr lang="ja-JP" altLang="ja-JP" sz="2000" b="1" dirty="0" err="1" smtClean="0"/>
              <a:t>．</a:t>
            </a:r>
            <a:r>
              <a:rPr lang="en-US" altLang="ja-JP" sz="2000" b="1" dirty="0" smtClean="0"/>
              <a:t>Under-employment </a:t>
            </a:r>
            <a:r>
              <a:rPr lang="en-US" altLang="ja-JP" sz="2000" b="1" dirty="0" smtClean="0"/>
              <a:t>and Fiscal </a:t>
            </a:r>
            <a:r>
              <a:rPr lang="en-US" altLang="ja-JP" sz="2000" b="1" dirty="0" smtClean="0"/>
              <a:t>Policy    </a:t>
            </a:r>
            <a:r>
              <a:rPr lang="ja-JP" altLang="ja-JP" sz="2000" b="1" dirty="0" smtClean="0"/>
              <a:t>不完全</a:t>
            </a:r>
            <a:r>
              <a:rPr lang="ja-JP" altLang="ja-JP" sz="2000" b="1" dirty="0" smtClean="0"/>
              <a:t>雇用と財政政策</a:t>
            </a:r>
            <a:r>
              <a:rPr lang="en-US" altLang="ja-JP" sz="2000" b="1" dirty="0" smtClean="0"/>
              <a:t> </a:t>
            </a:r>
            <a:endParaRPr lang="ja-JP" altLang="ja-JP" sz="2000" dirty="0"/>
          </a:p>
        </p:txBody>
      </p:sp>
      <p:sp>
        <p:nvSpPr>
          <p:cNvPr id="12291" name="Rectangle 3"/>
          <p:cNvSpPr>
            <a:spLocks noGrp="1" noChangeArrowheads="1"/>
          </p:cNvSpPr>
          <p:nvPr>
            <p:ph idx="1"/>
          </p:nvPr>
        </p:nvSpPr>
        <p:spPr>
          <a:xfrm>
            <a:off x="0" y="332656"/>
            <a:ext cx="9144000" cy="6525344"/>
          </a:xfrm>
        </p:spPr>
        <p:txBody>
          <a:bodyPr>
            <a:normAutofit fontScale="92500" lnSpcReduction="20000"/>
          </a:bodyPr>
          <a:lstStyle/>
          <a:p>
            <a:pPr>
              <a:buNone/>
            </a:pPr>
            <a:r>
              <a:rPr lang="en-US" altLang="ja-JP" sz="1800" dirty="0" smtClean="0"/>
              <a:t>(</a:t>
            </a:r>
            <a:r>
              <a:rPr lang="en-US" altLang="ja-JP" sz="1800" dirty="0" smtClean="0"/>
              <a:t>2) </a:t>
            </a:r>
            <a:r>
              <a:rPr lang="en-US" altLang="ja-JP" sz="1800" b="1" dirty="0" smtClean="0"/>
              <a:t>Fiscal Tightening Policy</a:t>
            </a:r>
          </a:p>
          <a:p>
            <a:pPr>
              <a:buNone/>
            </a:pPr>
            <a:r>
              <a:rPr lang="en-US" altLang="ja-JP" sz="1800" dirty="0" smtClean="0"/>
              <a:t>Fiscal tightening policy reduces aggregate demand by decreasing fiscal expenditure </a:t>
            </a:r>
            <a:r>
              <a:rPr lang="en-US" altLang="ja-JP" sz="1800" i="1" dirty="0" smtClean="0"/>
              <a:t>G </a:t>
            </a:r>
            <a:r>
              <a:rPr lang="en-US" altLang="ja-JP" sz="1800" dirty="0" smtClean="0"/>
              <a:t>or increasing tax in under-employment</a:t>
            </a:r>
          </a:p>
          <a:p>
            <a:pPr>
              <a:buNone/>
            </a:pPr>
            <a:r>
              <a:rPr lang="en-US" altLang="ja-JP" sz="1800" dirty="0" smtClean="0"/>
              <a:t>⇒ In Figure 16-16, the </a:t>
            </a:r>
            <a:r>
              <a:rPr lang="en-US" altLang="ja-JP" sz="1800" i="1" dirty="0" smtClean="0"/>
              <a:t>IS</a:t>
            </a:r>
            <a:r>
              <a:rPr lang="en-US" altLang="ja-JP" sz="1800" dirty="0" smtClean="0"/>
              <a:t> curve shifts left from IS to</a:t>
            </a:r>
            <a:r>
              <a:rPr lang="en-US" altLang="ja-JP" sz="1800" i="1" dirty="0" smtClean="0"/>
              <a:t> IS </a:t>
            </a:r>
            <a:r>
              <a:rPr lang="en-US" altLang="ja-JP" sz="1800" dirty="0" smtClean="0"/>
              <a:t>‘. The equilibrium point shifts from point </a:t>
            </a:r>
            <a:r>
              <a:rPr lang="en-US" altLang="ja-JP" sz="1800" i="1" dirty="0" smtClean="0"/>
              <a:t>E </a:t>
            </a:r>
            <a:r>
              <a:rPr lang="en-US" altLang="ja-JP" sz="1800" dirty="0" smtClean="0"/>
              <a:t>to point</a:t>
            </a:r>
            <a:r>
              <a:rPr lang="en-US" altLang="ja-JP" sz="1800" i="1" dirty="0" smtClean="0"/>
              <a:t> E </a:t>
            </a:r>
            <a:r>
              <a:rPr lang="en-US" altLang="ja-JP" sz="1800" dirty="0" smtClean="0"/>
              <a:t>’, the equilibrium interest rate shifts downward from</a:t>
            </a:r>
            <a:r>
              <a:rPr lang="en-US" altLang="ja-JP" sz="1800" i="1" dirty="0" smtClean="0"/>
              <a:t> </a:t>
            </a:r>
            <a:r>
              <a:rPr lang="en-US" altLang="ja-JP" sz="1800" i="1" dirty="0" err="1" smtClean="0"/>
              <a:t>i</a:t>
            </a:r>
            <a:r>
              <a:rPr lang="en-US" altLang="ja-JP" sz="1800" i="1" dirty="0" smtClean="0"/>
              <a:t> </a:t>
            </a:r>
            <a:r>
              <a:rPr lang="en-US" altLang="ja-JP" sz="1800" dirty="0" smtClean="0"/>
              <a:t>to </a:t>
            </a:r>
            <a:r>
              <a:rPr lang="en-US" altLang="ja-JP" sz="1800" i="1" dirty="0" err="1" smtClean="0"/>
              <a:t>i</a:t>
            </a:r>
            <a:r>
              <a:rPr lang="en-US" altLang="ja-JP" sz="1800" dirty="0" smtClean="0"/>
              <a:t>‘, and the equilibrium income also decreases from</a:t>
            </a:r>
            <a:r>
              <a:rPr lang="en-US" altLang="ja-JP" sz="1800" i="1" dirty="0" smtClean="0"/>
              <a:t> Y </a:t>
            </a:r>
            <a:r>
              <a:rPr lang="en-US" altLang="ja-JP" sz="1800" dirty="0" smtClean="0"/>
              <a:t>to </a:t>
            </a:r>
            <a:r>
              <a:rPr lang="en-US" altLang="ja-JP" sz="1800" i="1" dirty="0" smtClean="0"/>
              <a:t>Y</a:t>
            </a:r>
            <a:r>
              <a:rPr lang="en-US" altLang="ja-JP" sz="1800" dirty="0" smtClean="0"/>
              <a:t> ’. Price </a:t>
            </a:r>
            <a:r>
              <a:rPr lang="en-US" altLang="ja-JP" sz="1800" i="1" dirty="0" smtClean="0"/>
              <a:t>P</a:t>
            </a:r>
            <a:r>
              <a:rPr lang="en-US" altLang="ja-JP" sz="1800" dirty="0" smtClean="0"/>
              <a:t> is unchanged in the state of under-employment ...  Keynesian first-round effect </a:t>
            </a:r>
          </a:p>
          <a:p>
            <a:pPr>
              <a:buNone/>
            </a:pPr>
            <a:r>
              <a:rPr lang="en-US" altLang="ja-JP" sz="1800" b="1" dirty="0" smtClean="0"/>
              <a:t>New monetarist </a:t>
            </a:r>
            <a:r>
              <a:rPr lang="en-US" altLang="ja-JP" sz="1800" dirty="0" smtClean="0"/>
              <a:t>⇒ Decrease in real income </a:t>
            </a:r>
            <a:r>
              <a:rPr lang="en-US" altLang="ja-JP" sz="1800" i="1" dirty="0" smtClean="0"/>
              <a:t>Y</a:t>
            </a:r>
            <a:r>
              <a:rPr lang="en-US" altLang="ja-JP" sz="1800" dirty="0" smtClean="0"/>
              <a:t> expands the degree of excess supply, price </a:t>
            </a:r>
            <a:r>
              <a:rPr lang="en-US" altLang="ja-JP" sz="1800" i="1" dirty="0" smtClean="0"/>
              <a:t>P</a:t>
            </a:r>
            <a:r>
              <a:rPr lang="en-US" altLang="ja-JP" sz="1800" dirty="0" smtClean="0"/>
              <a:t> declines, real money balance </a:t>
            </a:r>
            <a:r>
              <a:rPr lang="en-US" altLang="ja-JP" sz="1800" i="1" dirty="0" smtClean="0"/>
              <a:t>M</a:t>
            </a:r>
            <a:r>
              <a:rPr lang="en-US" altLang="ja-JP" sz="1800" dirty="0" smtClean="0"/>
              <a:t> / </a:t>
            </a:r>
            <a:r>
              <a:rPr lang="en-US" altLang="ja-JP" sz="1800" i="1" dirty="0" smtClean="0"/>
              <a:t>P</a:t>
            </a:r>
            <a:r>
              <a:rPr lang="en-US" altLang="ja-JP" sz="1800" dirty="0" smtClean="0"/>
              <a:t> increases,= second-round effect based on </a:t>
            </a:r>
            <a:r>
              <a:rPr lang="en-US" altLang="ja-JP" sz="1800" dirty="0" err="1" smtClean="0"/>
              <a:t>Pigouvian</a:t>
            </a:r>
            <a:r>
              <a:rPr lang="en-US" altLang="ja-JP" sz="1800" dirty="0" smtClean="0"/>
              <a:t> effect. ⇒ The </a:t>
            </a:r>
            <a:r>
              <a:rPr lang="en-US" altLang="ja-JP" sz="1800" i="1" dirty="0" smtClean="0"/>
              <a:t>LM</a:t>
            </a:r>
            <a:r>
              <a:rPr lang="en-US" altLang="ja-JP" sz="1800" dirty="0" smtClean="0"/>
              <a:t> curve shifts right and returns to its original position, the equilibrium point shifts further from </a:t>
            </a:r>
            <a:r>
              <a:rPr lang="en-US" altLang="ja-JP" sz="1800" i="1" dirty="0" smtClean="0"/>
              <a:t>E</a:t>
            </a:r>
            <a:r>
              <a:rPr lang="en-US" altLang="ja-JP" sz="1800" dirty="0" smtClean="0"/>
              <a:t> ‘to</a:t>
            </a:r>
            <a:r>
              <a:rPr lang="en-US" altLang="ja-JP" sz="1800" i="1" dirty="0" smtClean="0"/>
              <a:t> E </a:t>
            </a:r>
            <a:r>
              <a:rPr lang="en-US" altLang="ja-JP" sz="1800" dirty="0" smtClean="0"/>
              <a:t>“, the equilibrium interest rate decreases to </a:t>
            </a:r>
            <a:r>
              <a:rPr lang="en-US" altLang="ja-JP" sz="1800" dirty="0" err="1" smtClean="0"/>
              <a:t>i</a:t>
            </a:r>
            <a:r>
              <a:rPr lang="en-US" altLang="ja-JP" sz="1800" dirty="0" smtClean="0"/>
              <a:t>”, and the equilibrium income increases to </a:t>
            </a:r>
            <a:r>
              <a:rPr lang="en-US" altLang="ja-JP" sz="1800" i="1" dirty="0" smtClean="0"/>
              <a:t>Y</a:t>
            </a:r>
            <a:r>
              <a:rPr lang="en-US" altLang="ja-JP" sz="1800" dirty="0" smtClean="0"/>
              <a:t> “⇒ If price </a:t>
            </a:r>
            <a:r>
              <a:rPr lang="en-US" altLang="ja-JP" sz="1800" i="1" dirty="0" smtClean="0"/>
              <a:t>P</a:t>
            </a:r>
            <a:r>
              <a:rPr lang="en-US" altLang="ja-JP" sz="1800" dirty="0" smtClean="0"/>
              <a:t> is perfectly flexible, </a:t>
            </a:r>
            <a:r>
              <a:rPr lang="en-US" altLang="ja-JP" sz="1800" i="1" dirty="0" smtClean="0"/>
              <a:t>Y </a:t>
            </a:r>
            <a:r>
              <a:rPr lang="en-US" altLang="ja-JP" sz="1800" dirty="0" smtClean="0"/>
              <a:t>”will return to the original </a:t>
            </a:r>
            <a:r>
              <a:rPr lang="en-US" altLang="ja-JP" sz="1800" i="1" dirty="0" smtClean="0"/>
              <a:t>Y</a:t>
            </a:r>
            <a:r>
              <a:rPr lang="en-US" altLang="ja-JP" sz="1800" dirty="0" smtClean="0"/>
              <a:t>, the effect of fiscal tightening policy will be </a:t>
            </a:r>
            <a:r>
              <a:rPr lang="en-US" altLang="ja-JP" sz="1800" dirty="0" smtClean="0"/>
              <a:t>omnipotent.   Figure 16-16</a:t>
            </a:r>
            <a:endParaRPr lang="en-US" altLang="ja-JP" sz="1800" dirty="0" smtClean="0"/>
          </a:p>
          <a:p>
            <a:r>
              <a:rPr lang="ja-JP" altLang="ja-JP" sz="1800" b="1" dirty="0" smtClean="0"/>
              <a:t>（２）財政引き締め政策</a:t>
            </a:r>
            <a:endParaRPr lang="ja-JP" altLang="ja-JP" sz="1800" dirty="0" smtClean="0"/>
          </a:p>
          <a:p>
            <a:r>
              <a:rPr lang="ja-JP" altLang="ja-JP" sz="1800" dirty="0" smtClean="0"/>
              <a:t>不完全雇用で財政支出</a:t>
            </a:r>
            <a:r>
              <a:rPr lang="en-US" altLang="ja-JP" sz="1800" i="1" dirty="0" smtClean="0"/>
              <a:t>G</a:t>
            </a:r>
            <a:r>
              <a:rPr lang="ja-JP" altLang="ja-JP" sz="1800" dirty="0" smtClean="0"/>
              <a:t>の減少か増税で総需要を減らす</a:t>
            </a:r>
            <a:r>
              <a:rPr lang="ja-JP" altLang="ja-JP" sz="1800" dirty="0" smtClean="0"/>
              <a:t>財政引き締め政策⇒</a:t>
            </a:r>
            <a:r>
              <a:rPr lang="en-US" altLang="ja-JP" sz="1800" dirty="0" smtClean="0"/>
              <a:t>16-16</a:t>
            </a:r>
            <a:r>
              <a:rPr lang="ja-JP" altLang="ja-JP" sz="1800" dirty="0" smtClean="0"/>
              <a:t>図で</a:t>
            </a:r>
            <a:r>
              <a:rPr lang="en-US" altLang="ja-JP" sz="1800" i="1" dirty="0" smtClean="0"/>
              <a:t>IS</a:t>
            </a:r>
            <a:r>
              <a:rPr lang="ja-JP" altLang="ja-JP" sz="1800" dirty="0" smtClean="0"/>
              <a:t>曲線は</a:t>
            </a:r>
            <a:r>
              <a:rPr lang="en-US" altLang="ja-JP" sz="1800" i="1" dirty="0" smtClean="0"/>
              <a:t>IS</a:t>
            </a:r>
            <a:r>
              <a:rPr lang="ja-JP" altLang="ja-JP" sz="1800" dirty="0" smtClean="0"/>
              <a:t>から</a:t>
            </a:r>
            <a:r>
              <a:rPr lang="en-US" altLang="ja-JP" sz="1800" i="1" dirty="0" smtClean="0"/>
              <a:t>IS</a:t>
            </a:r>
            <a:r>
              <a:rPr lang="en-US" altLang="ja-JP" sz="1800" dirty="0" smtClean="0"/>
              <a:t>’</a:t>
            </a:r>
            <a:r>
              <a:rPr lang="ja-JP" altLang="ja-JP" sz="1800" dirty="0" err="1" smtClean="0"/>
              <a:t>へと</a:t>
            </a:r>
            <a:r>
              <a:rPr lang="ja-JP" altLang="ja-JP" sz="1800" dirty="0" smtClean="0"/>
              <a:t>左方シフト。均衡点は</a:t>
            </a:r>
            <a:r>
              <a:rPr lang="en-US" altLang="ja-JP" sz="1800" i="1" dirty="0" smtClean="0"/>
              <a:t>E</a:t>
            </a:r>
            <a:r>
              <a:rPr lang="ja-JP" altLang="ja-JP" sz="1800" dirty="0" smtClean="0"/>
              <a:t>点から</a:t>
            </a:r>
            <a:r>
              <a:rPr lang="en-US" altLang="ja-JP" sz="1800" i="1" dirty="0" smtClean="0"/>
              <a:t>E</a:t>
            </a:r>
            <a:r>
              <a:rPr lang="en-US" altLang="ja-JP" sz="1800" dirty="0" smtClean="0"/>
              <a:t>’</a:t>
            </a:r>
            <a:r>
              <a:rPr lang="ja-JP" altLang="ja-JP" sz="1800" dirty="0" smtClean="0"/>
              <a:t>点にシフト、均衡利子率は</a:t>
            </a:r>
            <a:r>
              <a:rPr lang="en-US" altLang="ja-JP" sz="1800" i="1" dirty="0" err="1" smtClean="0"/>
              <a:t>i</a:t>
            </a:r>
            <a:r>
              <a:rPr lang="ja-JP" altLang="ja-JP" sz="1800" dirty="0" smtClean="0"/>
              <a:t>から</a:t>
            </a:r>
            <a:r>
              <a:rPr lang="en-US" altLang="ja-JP" sz="1800" i="1" dirty="0" err="1" smtClean="0"/>
              <a:t>i</a:t>
            </a:r>
            <a:r>
              <a:rPr lang="en-US" altLang="ja-JP" sz="1800" dirty="0" smtClean="0"/>
              <a:t>’</a:t>
            </a:r>
            <a:r>
              <a:rPr lang="ja-JP" altLang="ja-JP" sz="1800" dirty="0" err="1" smtClean="0"/>
              <a:t>へと</a:t>
            </a:r>
            <a:r>
              <a:rPr lang="ja-JP" altLang="ja-JP" sz="1800" dirty="0" smtClean="0"/>
              <a:t>下方へシフト、</a:t>
            </a:r>
            <a:r>
              <a:rPr lang="ja-JP" altLang="ja-JP" sz="1800" dirty="0" smtClean="0"/>
              <a:t>均衡所得</a:t>
            </a:r>
            <a:r>
              <a:rPr lang="ja-JP" altLang="ja-JP" sz="1800" dirty="0" smtClean="0"/>
              <a:t>も</a:t>
            </a:r>
            <a:r>
              <a:rPr lang="en-US" altLang="ja-JP" sz="1800" i="1" dirty="0" smtClean="0"/>
              <a:t>Y</a:t>
            </a:r>
            <a:r>
              <a:rPr lang="ja-JP" altLang="ja-JP" sz="1800" dirty="0" smtClean="0"/>
              <a:t>から</a:t>
            </a:r>
            <a:r>
              <a:rPr lang="en-US" altLang="ja-JP" sz="1800" i="1" dirty="0" smtClean="0"/>
              <a:t>Y</a:t>
            </a:r>
            <a:r>
              <a:rPr lang="en-US" altLang="ja-JP" sz="1800" dirty="0" smtClean="0"/>
              <a:t>’</a:t>
            </a:r>
            <a:r>
              <a:rPr lang="ja-JP" altLang="ja-JP" sz="1800" dirty="0" err="1" smtClean="0"/>
              <a:t>へと</a:t>
            </a:r>
            <a:r>
              <a:rPr lang="ja-JP" altLang="ja-JP" sz="1800" dirty="0" smtClean="0"/>
              <a:t>減少。物価</a:t>
            </a:r>
            <a:r>
              <a:rPr lang="en-US" altLang="ja-JP" sz="1800" i="1" dirty="0" smtClean="0"/>
              <a:t>P</a:t>
            </a:r>
            <a:r>
              <a:rPr lang="ja-JP" altLang="ja-JP" sz="1800" dirty="0" smtClean="0"/>
              <a:t>は不完全雇用</a:t>
            </a:r>
            <a:r>
              <a:rPr lang="ja-JP" altLang="ja-JP" sz="1800" dirty="0" smtClean="0"/>
              <a:t>の</a:t>
            </a:r>
            <a:endParaRPr lang="en-US" altLang="ja-JP" sz="1800" dirty="0" smtClean="0"/>
          </a:p>
          <a:p>
            <a:r>
              <a:rPr lang="ja-JP" altLang="ja-JP" sz="1800" dirty="0" smtClean="0"/>
              <a:t>状態</a:t>
            </a:r>
            <a:r>
              <a:rPr lang="ja-JP" altLang="ja-JP" sz="1800" dirty="0" smtClean="0"/>
              <a:t>では</a:t>
            </a:r>
            <a:r>
              <a:rPr lang="ja-JP" altLang="ja-JP" sz="1800" dirty="0" smtClean="0"/>
              <a:t>不変…</a:t>
            </a:r>
            <a:r>
              <a:rPr lang="ja-JP" altLang="ja-JP" sz="1800" dirty="0" smtClean="0"/>
              <a:t>ケインジアンの一次的効果</a:t>
            </a:r>
          </a:p>
          <a:p>
            <a:r>
              <a:rPr lang="ja-JP" altLang="ja-JP" sz="1800" dirty="0" smtClean="0"/>
              <a:t>ニューマネタリスト⇒実質所得</a:t>
            </a:r>
            <a:r>
              <a:rPr lang="en-US" altLang="ja-JP" sz="1800" i="1" dirty="0" smtClean="0"/>
              <a:t>Y</a:t>
            </a:r>
            <a:r>
              <a:rPr lang="ja-JP" altLang="ja-JP" sz="1800" dirty="0" smtClean="0"/>
              <a:t>の減少により超過供給の</a:t>
            </a:r>
            <a:r>
              <a:rPr lang="ja-JP" altLang="ja-JP" sz="1800" dirty="0" smtClean="0"/>
              <a:t>度</a:t>
            </a:r>
            <a:endParaRPr lang="en-US" altLang="ja-JP" sz="1800" dirty="0" smtClean="0"/>
          </a:p>
          <a:p>
            <a:r>
              <a:rPr lang="ja-JP" altLang="ja-JP" sz="1800" dirty="0" smtClean="0"/>
              <a:t>合いが</a:t>
            </a:r>
            <a:r>
              <a:rPr lang="ja-JP" altLang="ja-JP" sz="1800" dirty="0" smtClean="0"/>
              <a:t>拡大し、物価</a:t>
            </a:r>
            <a:r>
              <a:rPr lang="en-US" altLang="ja-JP" sz="1800" i="1" dirty="0" smtClean="0"/>
              <a:t>P</a:t>
            </a:r>
            <a:r>
              <a:rPr lang="ja-JP" altLang="ja-JP" sz="1800" dirty="0" smtClean="0"/>
              <a:t>が下落、実質貨幣残高</a:t>
            </a:r>
            <a:r>
              <a:rPr lang="en-US" altLang="ja-JP" sz="1800" i="1" dirty="0" smtClean="0"/>
              <a:t>M</a:t>
            </a:r>
            <a:r>
              <a:rPr lang="en-US" altLang="ja-JP" sz="1800" dirty="0" smtClean="0"/>
              <a:t>/</a:t>
            </a:r>
            <a:r>
              <a:rPr lang="en-US" altLang="ja-JP" sz="1800" i="1" dirty="0" smtClean="0"/>
              <a:t>P</a:t>
            </a:r>
            <a:r>
              <a:rPr lang="ja-JP" altLang="ja-JP" sz="1800" dirty="0" smtClean="0"/>
              <a:t>が増加</a:t>
            </a:r>
            <a:r>
              <a:rPr lang="ja-JP" altLang="ja-JP" sz="1800" dirty="0" smtClean="0"/>
              <a:t>、</a:t>
            </a:r>
            <a:endParaRPr lang="en-US" altLang="ja-JP" sz="1800" dirty="0" smtClean="0"/>
          </a:p>
          <a:p>
            <a:r>
              <a:rPr lang="ja-JP" altLang="ja-JP" sz="1800" dirty="0" smtClean="0"/>
              <a:t>ピグウ効果に</a:t>
            </a:r>
            <a:r>
              <a:rPr lang="ja-JP" altLang="ja-JP" sz="1800" dirty="0" smtClean="0"/>
              <a:t>基づく二次的効果。⇒</a:t>
            </a:r>
            <a:r>
              <a:rPr lang="en-US" altLang="ja-JP" sz="1800" i="1" dirty="0" smtClean="0"/>
              <a:t>LM</a:t>
            </a:r>
            <a:r>
              <a:rPr lang="ja-JP" altLang="ja-JP" sz="1800" dirty="0" smtClean="0"/>
              <a:t>曲線は右方</a:t>
            </a:r>
            <a:r>
              <a:rPr lang="ja-JP" altLang="ja-JP" sz="1800" dirty="0" smtClean="0"/>
              <a:t>シフト</a:t>
            </a:r>
            <a:endParaRPr lang="en-US" altLang="ja-JP" sz="1800" dirty="0" smtClean="0"/>
          </a:p>
          <a:p>
            <a:r>
              <a:rPr lang="ja-JP" altLang="ja-JP" sz="1800" dirty="0" smtClean="0"/>
              <a:t>して</a:t>
            </a:r>
            <a:r>
              <a:rPr lang="ja-JP" altLang="ja-JP" sz="1800" dirty="0" smtClean="0"/>
              <a:t>元に戻る、</a:t>
            </a:r>
            <a:r>
              <a:rPr lang="ja-JP" altLang="ja-JP" sz="1800" dirty="0" smtClean="0"/>
              <a:t>均衡点</a:t>
            </a:r>
            <a:r>
              <a:rPr lang="ja-JP" altLang="ja-JP" sz="1800" dirty="0" smtClean="0"/>
              <a:t>は</a:t>
            </a:r>
            <a:r>
              <a:rPr lang="en-US" altLang="ja-JP" sz="1800" i="1" dirty="0" smtClean="0"/>
              <a:t>E</a:t>
            </a:r>
            <a:r>
              <a:rPr lang="en-US" altLang="ja-JP" sz="1800" dirty="0" smtClean="0"/>
              <a:t>’</a:t>
            </a:r>
            <a:r>
              <a:rPr lang="ja-JP" altLang="ja-JP" sz="1800" dirty="0" smtClean="0"/>
              <a:t>からさらに</a:t>
            </a:r>
            <a:r>
              <a:rPr lang="en-US" altLang="ja-JP" sz="1800" i="1" dirty="0" smtClean="0"/>
              <a:t>E</a:t>
            </a:r>
            <a:r>
              <a:rPr lang="en-US" altLang="ja-JP" sz="1800" dirty="0" smtClean="0"/>
              <a:t>”</a:t>
            </a:r>
            <a:r>
              <a:rPr lang="ja-JP" altLang="ja-JP" sz="1800" dirty="0" err="1" smtClean="0"/>
              <a:t>へと</a:t>
            </a:r>
            <a:r>
              <a:rPr lang="ja-JP" altLang="ja-JP" sz="1800" dirty="0" smtClean="0"/>
              <a:t>移り、均衡</a:t>
            </a:r>
            <a:r>
              <a:rPr lang="ja-JP" altLang="ja-JP" sz="1800" dirty="0" smtClean="0"/>
              <a:t>利子</a:t>
            </a:r>
            <a:endParaRPr lang="en-US" altLang="ja-JP" sz="1800" dirty="0" smtClean="0"/>
          </a:p>
          <a:p>
            <a:r>
              <a:rPr lang="ja-JP" altLang="ja-JP" sz="1800" dirty="0" smtClean="0"/>
              <a:t>率</a:t>
            </a:r>
            <a:r>
              <a:rPr lang="ja-JP" altLang="ja-JP" sz="1800" dirty="0" smtClean="0"/>
              <a:t>が</a:t>
            </a:r>
            <a:r>
              <a:rPr lang="en-US" altLang="ja-JP" sz="1800" i="1" dirty="0" err="1" smtClean="0"/>
              <a:t>i</a:t>
            </a:r>
            <a:r>
              <a:rPr lang="en-US" altLang="ja-JP" sz="1800" dirty="0" smtClean="0"/>
              <a:t>”</a:t>
            </a:r>
            <a:r>
              <a:rPr lang="ja-JP" altLang="ja-JP" sz="1800" dirty="0" smtClean="0"/>
              <a:t>へ下がり、均衡所得は</a:t>
            </a:r>
            <a:r>
              <a:rPr lang="en-US" altLang="ja-JP" sz="1800" i="1" dirty="0" smtClean="0"/>
              <a:t>Y</a:t>
            </a:r>
            <a:r>
              <a:rPr lang="en-US" altLang="ja-JP" sz="1800" dirty="0" smtClean="0"/>
              <a:t>”</a:t>
            </a:r>
            <a:r>
              <a:rPr lang="ja-JP" altLang="ja-JP" sz="1800" dirty="0" err="1" smtClean="0"/>
              <a:t>へと</a:t>
            </a:r>
            <a:r>
              <a:rPr lang="ja-JP" altLang="ja-JP" sz="1800" dirty="0" smtClean="0"/>
              <a:t>増加⇒物価</a:t>
            </a:r>
            <a:r>
              <a:rPr lang="en-US" altLang="ja-JP" sz="1800" i="1" dirty="0" smtClean="0"/>
              <a:t>P</a:t>
            </a:r>
            <a:r>
              <a:rPr lang="ja-JP" altLang="ja-JP" sz="1800" dirty="0" smtClean="0"/>
              <a:t>が完全</a:t>
            </a:r>
            <a:r>
              <a:rPr lang="ja-JP" altLang="ja-JP" sz="1800" dirty="0" smtClean="0"/>
              <a:t>に</a:t>
            </a:r>
            <a:endParaRPr lang="en-US" altLang="ja-JP" sz="1800" dirty="0" smtClean="0"/>
          </a:p>
          <a:p>
            <a:r>
              <a:rPr lang="ja-JP" altLang="ja-JP" sz="1800" dirty="0" smtClean="0"/>
              <a:t>伸縮的</a:t>
            </a:r>
            <a:r>
              <a:rPr lang="ja-JP" altLang="ja-JP" sz="1800" dirty="0" smtClean="0"/>
              <a:t>であれば、</a:t>
            </a:r>
            <a:r>
              <a:rPr lang="en-US" altLang="ja-JP" sz="1800" i="1" dirty="0" smtClean="0"/>
              <a:t>Y</a:t>
            </a:r>
            <a:r>
              <a:rPr lang="en-US" altLang="ja-JP" sz="1800" dirty="0" smtClean="0"/>
              <a:t>”</a:t>
            </a:r>
            <a:r>
              <a:rPr lang="ja-JP" altLang="ja-JP" sz="1800" dirty="0" smtClean="0"/>
              <a:t>は元の</a:t>
            </a:r>
            <a:r>
              <a:rPr lang="en-US" altLang="ja-JP" sz="1800" i="1" dirty="0" smtClean="0"/>
              <a:t>Y</a:t>
            </a:r>
            <a:r>
              <a:rPr lang="ja-JP" altLang="ja-JP" sz="1800" dirty="0" smtClean="0"/>
              <a:t>に戻り、財政引き締め政策</a:t>
            </a:r>
            <a:r>
              <a:rPr lang="ja-JP" altLang="ja-JP" sz="1800" dirty="0" smtClean="0"/>
              <a:t>の</a:t>
            </a:r>
            <a:endParaRPr lang="en-US" altLang="ja-JP" sz="1800" dirty="0" smtClean="0"/>
          </a:p>
          <a:p>
            <a:r>
              <a:rPr lang="ja-JP" altLang="ja-JP" sz="1800" dirty="0" smtClean="0"/>
              <a:t>効果</a:t>
            </a:r>
            <a:r>
              <a:rPr lang="ja-JP" altLang="ja-JP" sz="1800" dirty="0" smtClean="0"/>
              <a:t>は無力</a:t>
            </a:r>
            <a:r>
              <a:rPr lang="en-US" altLang="ja-JP" sz="1800" dirty="0" smtClean="0"/>
              <a:t>    16-16</a:t>
            </a:r>
            <a:r>
              <a:rPr lang="ja-JP" altLang="ja-JP" sz="1800" dirty="0" smtClean="0"/>
              <a:t>図</a:t>
            </a:r>
          </a:p>
          <a:p>
            <a:pPr>
              <a:buNone/>
            </a:pPr>
            <a:endParaRPr lang="ja-JP" altLang="ja-JP" sz="1800" dirty="0"/>
          </a:p>
        </p:txBody>
      </p:sp>
      <p:pic>
        <p:nvPicPr>
          <p:cNvPr id="5" name="図 4"/>
          <p:cNvPicPr/>
          <p:nvPr/>
        </p:nvPicPr>
        <p:blipFill>
          <a:blip r:embed="rId2" cstate="print"/>
          <a:srcRect/>
          <a:stretch>
            <a:fillRect/>
          </a:stretch>
        </p:blipFill>
        <p:spPr bwMode="auto">
          <a:xfrm>
            <a:off x="5868145" y="4149080"/>
            <a:ext cx="3275856" cy="270892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07504" y="1"/>
            <a:ext cx="8784976" cy="332655"/>
          </a:xfrm>
        </p:spPr>
        <p:txBody>
          <a:bodyPr>
            <a:normAutofit fontScale="90000"/>
          </a:bodyPr>
          <a:lstStyle/>
          <a:p>
            <a:r>
              <a:rPr lang="ja-JP" altLang="ja-JP" sz="2000" b="1" dirty="0" smtClean="0"/>
              <a:t>１</a:t>
            </a:r>
            <a:r>
              <a:rPr lang="en-US" altLang="ja-JP" sz="2000" b="1" dirty="0" smtClean="0"/>
              <a:t>B</a:t>
            </a:r>
            <a:r>
              <a:rPr lang="ja-JP" altLang="ja-JP" sz="2000" b="1" dirty="0" err="1" smtClean="0"/>
              <a:t>．</a:t>
            </a:r>
            <a:r>
              <a:rPr lang="en-US" altLang="ja-JP" sz="2000" b="1" dirty="0" smtClean="0"/>
              <a:t>Market </a:t>
            </a:r>
            <a:r>
              <a:rPr lang="en-US" altLang="ja-JP" sz="2000" b="1" dirty="0" smtClean="0"/>
              <a:t>Economy and Economic </a:t>
            </a:r>
            <a:r>
              <a:rPr lang="en-US" altLang="ja-JP" sz="2000" b="1" dirty="0" smtClean="0"/>
              <a:t>Policy  </a:t>
            </a:r>
            <a:r>
              <a:rPr lang="ja-JP" altLang="ja-JP" sz="2000" b="1" dirty="0" smtClean="0"/>
              <a:t>市場</a:t>
            </a:r>
            <a:r>
              <a:rPr lang="ja-JP" altLang="ja-JP" sz="2000" b="1" dirty="0" smtClean="0"/>
              <a:t>経済と経済政策</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92500" lnSpcReduction="10000"/>
          </a:bodyPr>
          <a:lstStyle/>
          <a:p>
            <a:pPr>
              <a:buNone/>
            </a:pPr>
            <a:r>
              <a:rPr lang="en-US" altLang="ja-JP" sz="1800" dirty="0" smtClean="0"/>
              <a:t>Serious </a:t>
            </a:r>
            <a:r>
              <a:rPr lang="en-US" altLang="ja-JP" sz="1800" dirty="0" smtClean="0"/>
              <a:t>long-term great depression in the 1930s ⇒ Monopoly dominates over competition, price mechanism is rigid, cases where stability conditions are not satisfied, full employment is also not achieved </a:t>
            </a:r>
          </a:p>
          <a:p>
            <a:pPr>
              <a:buNone/>
            </a:pPr>
            <a:r>
              <a:rPr lang="en-US" altLang="ja-JP" sz="1800" dirty="0" smtClean="0"/>
              <a:t>⇒ antitrust law suppresses monopolistic control of prices by large companies and labor unions, policy to promote competition through restoring flexible adjustment of price mechanism, government’s aggressive intervene in the economy by monetary and fiscal policies= </a:t>
            </a:r>
            <a:r>
              <a:rPr lang="en-US" altLang="ja-JP" sz="1800" b="1" dirty="0" smtClean="0"/>
              <a:t>Keynesian discretionary policy </a:t>
            </a:r>
            <a:r>
              <a:rPr lang="en-US" altLang="ja-JP" sz="1800" dirty="0" smtClean="0"/>
              <a:t>⇒ presence of </a:t>
            </a:r>
            <a:r>
              <a:rPr lang="en-US" altLang="ja-JP" sz="1800" b="1" dirty="0" smtClean="0"/>
              <a:t>big government</a:t>
            </a:r>
            <a:r>
              <a:rPr lang="en-US" altLang="ja-JP" sz="1800" dirty="0" smtClean="0"/>
              <a:t>  ⇒ </a:t>
            </a:r>
            <a:r>
              <a:rPr lang="en-US" altLang="ja-JP" sz="1800" b="1" dirty="0" smtClean="0"/>
              <a:t>enlargement of government </a:t>
            </a:r>
            <a:r>
              <a:rPr lang="en-US" altLang="ja-JP" sz="1800" dirty="0" smtClean="0"/>
              <a:t>since the Oil Shock in 1973 </a:t>
            </a:r>
          </a:p>
          <a:p>
            <a:pPr>
              <a:buNone/>
            </a:pPr>
            <a:r>
              <a:rPr lang="en-US" altLang="ja-JP" sz="1800" dirty="0" smtClean="0"/>
              <a:t>⇒ Since the 1980s, policies were conducted to suppress the budget deficit and the enlargement of government, to revive private economic vitality by deregulation, and policy theory to revive economic growth⇒ </a:t>
            </a:r>
            <a:r>
              <a:rPr lang="en-US" altLang="ja-JP" sz="1800" b="1" dirty="0" smtClean="0"/>
              <a:t>New liberalism </a:t>
            </a:r>
            <a:r>
              <a:rPr lang="en-US" altLang="ja-JP" sz="1800" dirty="0" smtClean="0"/>
              <a:t>whose leader was </a:t>
            </a:r>
            <a:r>
              <a:rPr lang="en-US" altLang="ja-JP" sz="1800" b="1" dirty="0" smtClean="0"/>
              <a:t>Friedman</a:t>
            </a:r>
            <a:r>
              <a:rPr lang="en-US" altLang="ja-JP" sz="1800" dirty="0" smtClean="0"/>
              <a:t> </a:t>
            </a:r>
          </a:p>
          <a:p>
            <a:pPr>
              <a:buNone/>
            </a:pPr>
            <a:r>
              <a:rPr lang="en-US" altLang="ja-JP" sz="1800" dirty="0" smtClean="0"/>
              <a:t>Correct government failures by big government, aim for a small government again</a:t>
            </a:r>
            <a:br>
              <a:rPr lang="en-US" altLang="ja-JP" sz="1800" dirty="0" smtClean="0"/>
            </a:br>
            <a:r>
              <a:rPr lang="en-US" altLang="ja-JP" sz="1800" dirty="0" smtClean="0"/>
              <a:t>Controversy between </a:t>
            </a:r>
            <a:r>
              <a:rPr lang="en-US" altLang="ja-JP" sz="1800" b="1" dirty="0" smtClean="0"/>
              <a:t>Keynesianism and New monetarism (new liberalism</a:t>
            </a:r>
            <a:r>
              <a:rPr lang="en-US" altLang="ja-JP" sz="1800" b="1" dirty="0" smtClean="0"/>
              <a:t>)</a:t>
            </a:r>
          </a:p>
          <a:p>
            <a:r>
              <a:rPr lang="en-US" altLang="ja-JP" sz="1800" dirty="0" smtClean="0">
                <a:latin typeface="+mj-ea"/>
                <a:ea typeface="+mj-ea"/>
              </a:rPr>
              <a:t>1930</a:t>
            </a:r>
            <a:r>
              <a:rPr lang="ja-JP" altLang="ja-JP" sz="1800" dirty="0" smtClean="0">
                <a:latin typeface="+mj-ea"/>
                <a:ea typeface="+mj-ea"/>
              </a:rPr>
              <a:t>年代に深刻で長期的な世界大恐慌⇒競争より独占が優勢、価格機構は硬直的、安定条件も満たされないケース、完全雇用も達成されない⇒独占禁止法などにより大企業や労働組合の独占的な価格支配を抑制、価格機構の伸縮的調整作用を回復させる競争促進政策、金融政策や財政政策などで政府が積極的に経済介入⇒</a:t>
            </a:r>
            <a:r>
              <a:rPr lang="ja-JP" altLang="ja-JP" sz="1800" b="1" dirty="0" smtClean="0">
                <a:latin typeface="+mj-ea"/>
                <a:ea typeface="+mj-ea"/>
              </a:rPr>
              <a:t>ケインジアンの裁量政策</a:t>
            </a:r>
            <a:r>
              <a:rPr lang="ja-JP" altLang="ja-JP" sz="1800" dirty="0" smtClean="0">
                <a:latin typeface="+mj-ea"/>
                <a:ea typeface="+mj-ea"/>
              </a:rPr>
              <a:t>（</a:t>
            </a:r>
            <a:r>
              <a:rPr lang="en-US" altLang="ja-JP" sz="1800" dirty="0" smtClean="0">
                <a:latin typeface="+mj-ea"/>
                <a:ea typeface="+mj-ea"/>
              </a:rPr>
              <a:t>Keynesian discretionary policy</a:t>
            </a:r>
            <a:r>
              <a:rPr lang="ja-JP" altLang="ja-JP" sz="1800" dirty="0" smtClean="0">
                <a:latin typeface="+mj-ea"/>
                <a:ea typeface="+mj-ea"/>
              </a:rPr>
              <a:t>）</a:t>
            </a:r>
            <a:r>
              <a:rPr lang="ja-JP" altLang="en-US" sz="1800" dirty="0" smtClean="0">
                <a:latin typeface="+mj-ea"/>
                <a:ea typeface="+mj-ea"/>
              </a:rPr>
              <a:t>⇒</a:t>
            </a:r>
            <a:r>
              <a:rPr lang="ja-JP" altLang="ja-JP" sz="1800" b="1" dirty="0" smtClean="0">
                <a:latin typeface="+mj-ea"/>
                <a:ea typeface="+mj-ea"/>
              </a:rPr>
              <a:t>大きな政府</a:t>
            </a:r>
            <a:r>
              <a:rPr lang="ja-JP" altLang="ja-JP" sz="1800" dirty="0" smtClean="0">
                <a:latin typeface="+mj-ea"/>
                <a:ea typeface="+mj-ea"/>
              </a:rPr>
              <a:t>（</a:t>
            </a:r>
            <a:r>
              <a:rPr lang="en-US" altLang="ja-JP" sz="1800" dirty="0" smtClean="0">
                <a:latin typeface="+mj-ea"/>
                <a:ea typeface="+mj-ea"/>
              </a:rPr>
              <a:t>big government</a:t>
            </a:r>
            <a:r>
              <a:rPr lang="ja-JP" altLang="ja-JP" sz="1800" dirty="0" smtClean="0">
                <a:latin typeface="+mj-ea"/>
                <a:ea typeface="+mj-ea"/>
              </a:rPr>
              <a:t>）が登場</a:t>
            </a:r>
          </a:p>
          <a:p>
            <a:r>
              <a:rPr lang="ja-JP" altLang="ja-JP" sz="1800" dirty="0" smtClean="0">
                <a:latin typeface="+mj-ea"/>
                <a:ea typeface="+mj-ea"/>
              </a:rPr>
              <a:t>⇒</a:t>
            </a:r>
            <a:r>
              <a:rPr lang="en-US" altLang="ja-JP" sz="1800" dirty="0" smtClean="0">
                <a:latin typeface="+mj-ea"/>
                <a:ea typeface="+mj-ea"/>
              </a:rPr>
              <a:t>1973</a:t>
            </a:r>
            <a:r>
              <a:rPr lang="ja-JP" altLang="ja-JP" sz="1800" dirty="0" smtClean="0">
                <a:latin typeface="+mj-ea"/>
                <a:ea typeface="+mj-ea"/>
              </a:rPr>
              <a:t>年の石油危機を契機に</a:t>
            </a:r>
            <a:r>
              <a:rPr lang="ja-JP" altLang="ja-JP" sz="1800" b="1" dirty="0" smtClean="0">
                <a:latin typeface="+mj-ea"/>
                <a:ea typeface="+mj-ea"/>
              </a:rPr>
              <a:t>政府の肥大化</a:t>
            </a:r>
            <a:r>
              <a:rPr lang="ja-JP" altLang="ja-JP" sz="1800" dirty="0" smtClean="0">
                <a:latin typeface="+mj-ea"/>
                <a:ea typeface="+mj-ea"/>
              </a:rPr>
              <a:t>（</a:t>
            </a:r>
            <a:r>
              <a:rPr lang="en-US" altLang="ja-JP" sz="1800" dirty="0" smtClean="0">
                <a:latin typeface="+mj-ea"/>
                <a:ea typeface="+mj-ea"/>
              </a:rPr>
              <a:t>enlargement of government</a:t>
            </a:r>
            <a:r>
              <a:rPr lang="ja-JP" altLang="ja-JP" sz="1800" dirty="0" smtClean="0">
                <a:latin typeface="+mj-ea"/>
                <a:ea typeface="+mj-ea"/>
              </a:rPr>
              <a:t>）</a:t>
            </a:r>
          </a:p>
          <a:p>
            <a:r>
              <a:rPr lang="ja-JP" altLang="ja-JP" sz="1800" dirty="0" smtClean="0">
                <a:latin typeface="+mj-ea"/>
                <a:ea typeface="+mj-ea"/>
              </a:rPr>
              <a:t>⇒</a:t>
            </a:r>
            <a:r>
              <a:rPr lang="en-US" altLang="ja-JP" sz="1800" dirty="0" smtClean="0">
                <a:latin typeface="+mj-ea"/>
                <a:ea typeface="+mj-ea"/>
              </a:rPr>
              <a:t>1980</a:t>
            </a:r>
            <a:r>
              <a:rPr lang="ja-JP" altLang="ja-JP" sz="1800" dirty="0" smtClean="0">
                <a:latin typeface="+mj-ea"/>
                <a:ea typeface="+mj-ea"/>
              </a:rPr>
              <a:t>年代からは財政赤字の累積化や政府の肥大化を抑制、規制緩和によって民間の自由な経済活力を蘇生、経済成長を復活させようとする政策論</a:t>
            </a:r>
          </a:p>
          <a:p>
            <a:r>
              <a:rPr lang="ja-JP" altLang="ja-JP" sz="1800" dirty="0" smtClean="0">
                <a:latin typeface="+mj-ea"/>
                <a:ea typeface="+mj-ea"/>
              </a:rPr>
              <a:t>⇒フリードマンを総帥とする</a:t>
            </a:r>
            <a:r>
              <a:rPr lang="ja-JP" altLang="ja-JP" sz="1800" b="1" dirty="0" smtClean="0">
                <a:latin typeface="+mj-ea"/>
                <a:ea typeface="+mj-ea"/>
              </a:rPr>
              <a:t>新自由主義</a:t>
            </a:r>
            <a:r>
              <a:rPr lang="ja-JP" altLang="ja-JP" sz="1800" dirty="0" smtClean="0">
                <a:latin typeface="+mj-ea"/>
                <a:ea typeface="+mj-ea"/>
              </a:rPr>
              <a:t>（</a:t>
            </a:r>
            <a:r>
              <a:rPr lang="en-US" altLang="ja-JP" sz="1800" dirty="0" smtClean="0">
                <a:latin typeface="+mj-ea"/>
                <a:ea typeface="+mj-ea"/>
              </a:rPr>
              <a:t>new liberalism</a:t>
            </a:r>
            <a:r>
              <a:rPr lang="ja-JP" altLang="ja-JP" sz="1800" dirty="0" smtClean="0">
                <a:latin typeface="+mj-ea"/>
                <a:ea typeface="+mj-ea"/>
              </a:rPr>
              <a:t>）</a:t>
            </a:r>
          </a:p>
          <a:p>
            <a:r>
              <a:rPr lang="ja-JP" altLang="ja-JP" sz="1800" dirty="0" smtClean="0">
                <a:latin typeface="+mj-ea"/>
                <a:ea typeface="+mj-ea"/>
              </a:rPr>
              <a:t>大きな政府による</a:t>
            </a:r>
            <a:r>
              <a:rPr lang="ja-JP" altLang="ja-JP" sz="1800" b="1" dirty="0" smtClean="0">
                <a:latin typeface="+mj-ea"/>
                <a:ea typeface="+mj-ea"/>
              </a:rPr>
              <a:t>政府の失敗</a:t>
            </a:r>
            <a:r>
              <a:rPr lang="ja-JP" altLang="ja-JP" sz="1800" dirty="0" smtClean="0">
                <a:latin typeface="+mj-ea"/>
                <a:ea typeface="+mj-ea"/>
              </a:rPr>
              <a:t>（</a:t>
            </a:r>
            <a:r>
              <a:rPr lang="en-US" altLang="ja-JP" sz="1800" dirty="0" smtClean="0">
                <a:latin typeface="+mj-ea"/>
                <a:ea typeface="+mj-ea"/>
              </a:rPr>
              <a:t>government failures</a:t>
            </a:r>
            <a:r>
              <a:rPr lang="ja-JP" altLang="ja-JP" sz="1800" dirty="0" smtClean="0">
                <a:latin typeface="+mj-ea"/>
                <a:ea typeface="+mj-ea"/>
              </a:rPr>
              <a:t>）を是正、小さな政府を再び目指す</a:t>
            </a:r>
          </a:p>
          <a:p>
            <a:r>
              <a:rPr lang="ja-JP" altLang="ja-JP" sz="1800" b="1" dirty="0" smtClean="0">
                <a:latin typeface="+mj-ea"/>
                <a:ea typeface="+mj-ea"/>
              </a:rPr>
              <a:t>ケインジア</a:t>
            </a:r>
            <a:r>
              <a:rPr lang="ja-JP" altLang="en-US" sz="1800" b="1" dirty="0" smtClean="0">
                <a:latin typeface="+mj-ea"/>
                <a:ea typeface="+mj-ea"/>
              </a:rPr>
              <a:t>ニズム</a:t>
            </a:r>
            <a:r>
              <a:rPr lang="ja-JP" altLang="ja-JP" sz="1800" b="1" dirty="0" smtClean="0">
                <a:latin typeface="+mj-ea"/>
                <a:ea typeface="+mj-ea"/>
              </a:rPr>
              <a:t>対ニューマネタリ</a:t>
            </a:r>
            <a:r>
              <a:rPr lang="ja-JP" altLang="en-US" sz="1800" b="1" dirty="0" smtClean="0">
                <a:latin typeface="+mj-ea"/>
                <a:ea typeface="+mj-ea"/>
              </a:rPr>
              <a:t>ズム</a:t>
            </a:r>
            <a:r>
              <a:rPr lang="ja-JP" altLang="ja-JP" sz="1800" b="1" dirty="0" smtClean="0">
                <a:latin typeface="+mj-ea"/>
                <a:ea typeface="+mj-ea"/>
              </a:rPr>
              <a:t>（新自由主義）</a:t>
            </a:r>
            <a:r>
              <a:rPr lang="ja-JP" altLang="ja-JP" sz="1800" dirty="0" smtClean="0">
                <a:latin typeface="+mj-ea"/>
                <a:ea typeface="+mj-ea"/>
              </a:rPr>
              <a:t>の論争</a:t>
            </a:r>
            <a:endParaRPr lang="en-US" altLang="ja-JP" sz="1800" dirty="0" smtClean="0">
              <a:latin typeface="+mj-ea"/>
              <a:ea typeface="+mj-ea"/>
            </a:endParaRPr>
          </a:p>
          <a:p>
            <a:pPr>
              <a:buNone/>
            </a:pPr>
            <a:endParaRPr lang="en-US" altLang="ja-JP" sz="1800" b="1" dirty="0" smtClean="0"/>
          </a:p>
          <a:p>
            <a:pPr>
              <a:buNone/>
            </a:pPr>
            <a:endParaRPr lang="ja-JP" altLang="ja-JP"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
            <a:ext cx="9144000" cy="404663"/>
          </a:xfrm>
        </p:spPr>
        <p:txBody>
          <a:bodyPr>
            <a:normAutofit/>
          </a:bodyPr>
          <a:lstStyle/>
          <a:p>
            <a:r>
              <a:rPr lang="ja-JP" altLang="ja-JP" sz="1600" b="1" dirty="0" smtClean="0"/>
              <a:t>２</a:t>
            </a:r>
            <a:r>
              <a:rPr lang="ja-JP" altLang="ja-JP" sz="1600" b="1" dirty="0" smtClean="0"/>
              <a:t>．</a:t>
            </a:r>
            <a:r>
              <a:rPr lang="en-US" altLang="ja-JP" sz="1600" b="1" dirty="0" smtClean="0"/>
              <a:t>Equilibrium </a:t>
            </a:r>
            <a:r>
              <a:rPr lang="en-US" altLang="ja-JP" sz="1600" b="1" dirty="0" smtClean="0"/>
              <a:t>in Goods Market and IS </a:t>
            </a:r>
            <a:r>
              <a:rPr lang="en-US" altLang="ja-JP" sz="1600" b="1" dirty="0" smtClean="0"/>
              <a:t>Curve   </a:t>
            </a:r>
            <a:r>
              <a:rPr lang="ja-JP" altLang="ja-JP" sz="1600" b="1" dirty="0" smtClean="0"/>
              <a:t>生産物</a:t>
            </a:r>
            <a:r>
              <a:rPr lang="ja-JP" altLang="ja-JP" sz="1600" b="1" dirty="0" smtClean="0"/>
              <a:t>市場の均衡と</a:t>
            </a:r>
            <a:r>
              <a:rPr lang="en-US" altLang="ja-JP" sz="1600" b="1" i="1" dirty="0" smtClean="0"/>
              <a:t>IS</a:t>
            </a:r>
            <a:r>
              <a:rPr lang="ja-JP" altLang="ja-JP" sz="1600" b="1" dirty="0" smtClean="0"/>
              <a:t>曲線</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404664"/>
            <a:ext cx="9144000" cy="6453336"/>
          </a:xfrm>
        </p:spPr>
        <p:txBody>
          <a:bodyPr>
            <a:normAutofit/>
          </a:bodyPr>
          <a:lstStyle/>
          <a:p>
            <a:pPr>
              <a:buNone/>
            </a:pPr>
            <a:r>
              <a:rPr lang="en-US" altLang="ja-JP" sz="1800" dirty="0" smtClean="0"/>
              <a:t>Equilibrium </a:t>
            </a:r>
            <a:r>
              <a:rPr lang="en-US" altLang="ja-JP" sz="1800" dirty="0" smtClean="0"/>
              <a:t>of supply and demand in product market = aggregate supply </a:t>
            </a:r>
            <a:r>
              <a:rPr lang="en-US" altLang="ja-JP" sz="1800" i="1" dirty="0" smtClean="0"/>
              <a:t>Y</a:t>
            </a:r>
            <a:r>
              <a:rPr lang="en-US" altLang="ja-JP" sz="1800" dirty="0" smtClean="0"/>
              <a:t> equals aggregate demand, which is the sum of consumption and investment, </a:t>
            </a:r>
            <a:r>
              <a:rPr lang="en-US" altLang="ja-JP" sz="1800" i="1" dirty="0" smtClean="0"/>
              <a:t>Y</a:t>
            </a:r>
            <a:r>
              <a:rPr lang="ja-JP" altLang="ja-JP" sz="1800" dirty="0" smtClean="0"/>
              <a:t>＝</a:t>
            </a:r>
            <a:r>
              <a:rPr lang="en-US" altLang="ja-JP" sz="1800" i="1" dirty="0" smtClean="0"/>
              <a:t>C</a:t>
            </a:r>
            <a:r>
              <a:rPr lang="ja-JP" altLang="ja-JP" sz="1800" dirty="0" smtClean="0"/>
              <a:t>＋</a:t>
            </a:r>
            <a:r>
              <a:rPr lang="en-US" altLang="ja-JP" sz="1800" i="1" dirty="0" smtClean="0"/>
              <a:t>I </a:t>
            </a:r>
            <a:endParaRPr lang="en-US" altLang="ja-JP" sz="1800" dirty="0" smtClean="0"/>
          </a:p>
          <a:p>
            <a:pPr>
              <a:buNone/>
            </a:pPr>
            <a:r>
              <a:rPr lang="en-US" altLang="ja-JP" sz="1800" dirty="0" smtClean="0"/>
              <a:t>Income </a:t>
            </a:r>
            <a:r>
              <a:rPr lang="en-US" altLang="ja-JP" sz="1800" i="1" dirty="0" smtClean="0"/>
              <a:t>Y</a:t>
            </a:r>
            <a:r>
              <a:rPr lang="en-US" altLang="ja-JP" sz="1800" dirty="0" smtClean="0"/>
              <a:t> is the sum of consumption </a:t>
            </a:r>
            <a:r>
              <a:rPr lang="en-US" altLang="ja-JP" sz="1800" i="1" dirty="0" smtClean="0"/>
              <a:t>C</a:t>
            </a:r>
            <a:r>
              <a:rPr lang="en-US" altLang="ja-JP" sz="1800" dirty="0" smtClean="0"/>
              <a:t> and the portion that was not consumed, that is, savings </a:t>
            </a:r>
            <a:r>
              <a:rPr lang="en-US" altLang="ja-JP" sz="1800" i="1" dirty="0" smtClean="0"/>
              <a:t>S</a:t>
            </a:r>
            <a:r>
              <a:rPr lang="en-US" altLang="ja-JP" sz="1800" dirty="0" smtClean="0"/>
              <a:t>, </a:t>
            </a:r>
            <a:r>
              <a:rPr lang="en-US" altLang="ja-JP" sz="1800" i="1" dirty="0" smtClean="0"/>
              <a:t>Y</a:t>
            </a:r>
            <a:r>
              <a:rPr lang="ja-JP" altLang="ja-JP" sz="1800" dirty="0" smtClean="0"/>
              <a:t>＝</a:t>
            </a:r>
            <a:r>
              <a:rPr lang="en-US" altLang="ja-JP" sz="1800" i="1" dirty="0" smtClean="0"/>
              <a:t>C</a:t>
            </a:r>
            <a:r>
              <a:rPr lang="ja-JP" altLang="ja-JP" sz="1800" dirty="0" smtClean="0"/>
              <a:t>＋</a:t>
            </a:r>
            <a:r>
              <a:rPr lang="en-US" altLang="ja-JP" sz="1800" i="1" dirty="0" smtClean="0"/>
              <a:t>S </a:t>
            </a:r>
            <a:endParaRPr lang="en-US" altLang="ja-JP" sz="1800" dirty="0" smtClean="0"/>
          </a:p>
          <a:p>
            <a:pPr>
              <a:buNone/>
            </a:pPr>
            <a:r>
              <a:rPr lang="en-US" altLang="ja-JP" sz="1800" dirty="0" smtClean="0"/>
              <a:t>Substituting into the above equation, the equilibrium condition is </a:t>
            </a:r>
            <a:r>
              <a:rPr lang="en-US" altLang="ja-JP" sz="1800" i="1" dirty="0" smtClean="0"/>
              <a:t>S</a:t>
            </a:r>
            <a:r>
              <a:rPr lang="ja-JP" altLang="ja-JP" sz="1800" dirty="0" smtClean="0"/>
              <a:t>＝</a:t>
            </a:r>
            <a:r>
              <a:rPr lang="en-US" altLang="ja-JP" sz="1800" i="1" dirty="0" smtClean="0"/>
              <a:t>I .</a:t>
            </a:r>
            <a:endParaRPr lang="en-US" altLang="ja-JP" sz="1800" dirty="0" smtClean="0"/>
          </a:p>
          <a:p>
            <a:pPr>
              <a:buNone/>
            </a:pPr>
            <a:r>
              <a:rPr lang="en-US" altLang="ja-JP" sz="1800" b="1" dirty="0" smtClean="0"/>
              <a:t>The balance of savings </a:t>
            </a:r>
            <a:r>
              <a:rPr lang="en-US" altLang="ja-JP" sz="1800" b="1" i="1" dirty="0" smtClean="0"/>
              <a:t>S</a:t>
            </a:r>
            <a:r>
              <a:rPr lang="en-US" altLang="ja-JP" sz="1800" b="1" dirty="0" smtClean="0"/>
              <a:t> and investment </a:t>
            </a:r>
            <a:r>
              <a:rPr lang="en-US" altLang="ja-JP" sz="1800" b="1" i="1" dirty="0" smtClean="0"/>
              <a:t>I</a:t>
            </a:r>
            <a:r>
              <a:rPr lang="en-US" altLang="ja-JP" sz="1800" b="1" dirty="0" smtClean="0"/>
              <a:t> </a:t>
            </a:r>
            <a:r>
              <a:rPr lang="en-US" altLang="ja-JP" sz="1800" dirty="0" smtClean="0"/>
              <a:t>is equivalent to </a:t>
            </a:r>
            <a:r>
              <a:rPr lang="en-US" altLang="ja-JP" sz="1800" b="1" dirty="0" smtClean="0"/>
              <a:t>product market equilibrium.</a:t>
            </a:r>
          </a:p>
          <a:p>
            <a:pPr>
              <a:buNone/>
            </a:pPr>
            <a:r>
              <a:rPr lang="en-US" altLang="ja-JP" sz="1800" dirty="0" smtClean="0"/>
              <a:t>According to Keynes‘ </a:t>
            </a:r>
            <a:r>
              <a:rPr lang="en-US" altLang="ja-JP" sz="1800" b="1" dirty="0" smtClean="0"/>
              <a:t>absolute income hypothesis</a:t>
            </a:r>
            <a:r>
              <a:rPr lang="en-US" altLang="ja-JP" sz="1800" dirty="0" smtClean="0"/>
              <a:t>, savings </a:t>
            </a:r>
            <a:r>
              <a:rPr lang="en-US" altLang="ja-JP" sz="1800" i="1" dirty="0" smtClean="0"/>
              <a:t>S</a:t>
            </a:r>
            <a:r>
              <a:rPr lang="en-US" altLang="ja-JP" sz="1800" dirty="0" smtClean="0"/>
              <a:t> is an increasing function of national income </a:t>
            </a:r>
            <a:r>
              <a:rPr lang="en-US" altLang="ja-JP" sz="1800" i="1" dirty="0" smtClean="0"/>
              <a:t>Y</a:t>
            </a:r>
            <a:r>
              <a:rPr lang="en-US" altLang="ja-JP" sz="1800" dirty="0" smtClean="0"/>
              <a:t>,</a:t>
            </a:r>
            <a:br>
              <a:rPr lang="en-US" altLang="ja-JP" sz="1800" dirty="0" smtClean="0"/>
            </a:br>
            <a:r>
              <a:rPr lang="en-US" altLang="ja-JP" sz="1800" i="1" dirty="0" smtClean="0"/>
              <a:t>S</a:t>
            </a:r>
            <a:r>
              <a:rPr lang="ja-JP" altLang="ja-JP" sz="1800" dirty="0" smtClean="0"/>
              <a:t>＝</a:t>
            </a:r>
            <a:r>
              <a:rPr lang="en-US" altLang="ja-JP" sz="1800" i="1" dirty="0" smtClean="0"/>
              <a:t>S</a:t>
            </a:r>
            <a:r>
              <a:rPr lang="en-US" altLang="ja-JP" sz="1800" dirty="0" smtClean="0"/>
              <a:t>(</a:t>
            </a:r>
            <a:r>
              <a:rPr lang="en-US" altLang="ja-JP" sz="1800" i="1" dirty="0" smtClean="0"/>
              <a:t>Y</a:t>
            </a:r>
            <a:r>
              <a:rPr lang="en-US" altLang="ja-JP" sz="1800" dirty="0" smtClean="0"/>
              <a:t>)</a:t>
            </a:r>
            <a:r>
              <a:rPr lang="ja-JP" altLang="ja-JP" sz="1800" dirty="0" smtClean="0"/>
              <a:t>＝－</a:t>
            </a:r>
            <a:r>
              <a:rPr lang="en-US" altLang="ja-JP" sz="1800" i="1" dirty="0" smtClean="0"/>
              <a:t>a</a:t>
            </a:r>
            <a:r>
              <a:rPr lang="ja-JP" altLang="ja-JP" sz="1800" dirty="0" smtClean="0"/>
              <a:t>＋</a:t>
            </a:r>
            <a:r>
              <a:rPr lang="en-US" altLang="ja-JP" sz="1800" dirty="0" smtClean="0"/>
              <a:t>(1</a:t>
            </a:r>
            <a:r>
              <a:rPr lang="ja-JP" altLang="ja-JP" sz="1800" dirty="0" smtClean="0"/>
              <a:t>－</a:t>
            </a:r>
            <a:r>
              <a:rPr lang="en-US" altLang="ja-JP" sz="1800" i="1" dirty="0" smtClean="0"/>
              <a:t>c</a:t>
            </a:r>
            <a:r>
              <a:rPr lang="en-US" altLang="ja-JP" sz="1800" dirty="0" smtClean="0"/>
              <a:t>)</a:t>
            </a:r>
            <a:r>
              <a:rPr lang="en-US" altLang="ja-JP" sz="1800" i="1" dirty="0" smtClean="0"/>
              <a:t>Y</a:t>
            </a:r>
            <a:r>
              <a:rPr lang="ja-JP" altLang="en-US" sz="1800" i="1" dirty="0" smtClean="0"/>
              <a:t>　   </a:t>
            </a:r>
            <a:r>
              <a:rPr lang="en-US" altLang="ja-JP" sz="1800" dirty="0" smtClean="0"/>
              <a:t>Saving curve in Figure 16 - 1 (2).</a:t>
            </a:r>
          </a:p>
          <a:p>
            <a:pPr>
              <a:buNone/>
            </a:pPr>
            <a:r>
              <a:rPr lang="en-US" altLang="ja-JP" sz="1800" dirty="0" smtClean="0"/>
              <a:t>Investment </a:t>
            </a:r>
            <a:r>
              <a:rPr lang="en-US" altLang="ja-JP" sz="1800" i="1" dirty="0" smtClean="0"/>
              <a:t>I</a:t>
            </a:r>
            <a:r>
              <a:rPr lang="en-US" altLang="ja-JP" sz="1800" dirty="0" smtClean="0"/>
              <a:t> is a decreasing function of interest rate </a:t>
            </a:r>
            <a:r>
              <a:rPr lang="en-US" altLang="ja-JP" sz="1800" i="1" dirty="0" err="1" smtClean="0"/>
              <a:t>i</a:t>
            </a:r>
            <a:r>
              <a:rPr lang="en-US" altLang="ja-JP" sz="1800" i="1" dirty="0" smtClean="0"/>
              <a:t> </a:t>
            </a:r>
            <a:r>
              <a:rPr lang="en-US" altLang="ja-JP" sz="1800" dirty="0" smtClean="0"/>
              <a:t>according to the theory of Keynes' marginal efficiency,</a:t>
            </a:r>
            <a:r>
              <a:rPr lang="en-US" altLang="ja-JP" sz="1800" i="1" dirty="0" smtClean="0"/>
              <a:t> I</a:t>
            </a:r>
            <a:r>
              <a:rPr lang="ja-JP" altLang="ja-JP" sz="1800" dirty="0" smtClean="0"/>
              <a:t>＝</a:t>
            </a:r>
            <a:r>
              <a:rPr lang="en-US" altLang="ja-JP" sz="1800" i="1" dirty="0" smtClean="0"/>
              <a:t>I</a:t>
            </a:r>
            <a:r>
              <a:rPr lang="en-US" altLang="ja-JP" sz="1800" dirty="0" smtClean="0"/>
              <a:t>(</a:t>
            </a:r>
            <a:r>
              <a:rPr lang="en-US" altLang="ja-JP" sz="1800" i="1" dirty="0" err="1" smtClean="0"/>
              <a:t>i</a:t>
            </a:r>
            <a:r>
              <a:rPr lang="en-US" altLang="ja-JP" sz="1800" dirty="0" smtClean="0"/>
              <a:t>)  Investment curve in Figure 16-1(1</a:t>
            </a:r>
            <a:r>
              <a:rPr lang="en-US" altLang="ja-JP" sz="1800" dirty="0" smtClean="0"/>
              <a:t>).</a:t>
            </a:r>
          </a:p>
          <a:p>
            <a:r>
              <a:rPr lang="ja-JP" altLang="ja-JP" sz="1800" dirty="0" smtClean="0">
                <a:latin typeface="+mj-ea"/>
                <a:ea typeface="+mj-ea"/>
              </a:rPr>
              <a:t>生産物市場の需給均衡＝総供給</a:t>
            </a:r>
            <a:r>
              <a:rPr lang="en-US" altLang="ja-JP" sz="1800" i="1" dirty="0" smtClean="0">
                <a:latin typeface="+mj-ea"/>
                <a:ea typeface="+mj-ea"/>
              </a:rPr>
              <a:t>Y</a:t>
            </a:r>
            <a:r>
              <a:rPr lang="ja-JP" altLang="ja-JP" sz="1800" dirty="0" smtClean="0">
                <a:latin typeface="+mj-ea"/>
                <a:ea typeface="+mj-ea"/>
              </a:rPr>
              <a:t>が消費と投資の合計からなる総需要に等しい</a:t>
            </a:r>
            <a:r>
              <a:rPr lang="en-US" altLang="ja-JP" sz="1800" dirty="0" smtClean="0">
                <a:latin typeface="+mj-ea"/>
                <a:ea typeface="+mj-ea"/>
              </a:rPr>
              <a:t>,</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I</a:t>
            </a:r>
            <a:endParaRPr lang="ja-JP" altLang="ja-JP" sz="1800" dirty="0" smtClean="0">
              <a:latin typeface="+mj-ea"/>
              <a:ea typeface="+mj-ea"/>
            </a:endParaRPr>
          </a:p>
          <a:p>
            <a:r>
              <a:rPr lang="ja-JP" altLang="ja-JP" sz="1800" dirty="0" smtClean="0">
                <a:latin typeface="+mj-ea"/>
                <a:ea typeface="+mj-ea"/>
              </a:rPr>
              <a:t>所得</a:t>
            </a:r>
            <a:r>
              <a:rPr lang="en-US" altLang="ja-JP" sz="1800" i="1" dirty="0" smtClean="0">
                <a:latin typeface="+mj-ea"/>
                <a:ea typeface="+mj-ea"/>
              </a:rPr>
              <a:t>Y</a:t>
            </a:r>
            <a:r>
              <a:rPr lang="ja-JP" altLang="ja-JP" sz="1800" dirty="0" smtClean="0">
                <a:latin typeface="+mj-ea"/>
                <a:ea typeface="+mj-ea"/>
              </a:rPr>
              <a:t>は消費</a:t>
            </a:r>
            <a:r>
              <a:rPr lang="en-US" altLang="ja-JP" sz="1800" i="1" dirty="0" smtClean="0">
                <a:latin typeface="+mj-ea"/>
                <a:ea typeface="+mj-ea"/>
              </a:rPr>
              <a:t>C</a:t>
            </a:r>
            <a:r>
              <a:rPr lang="ja-JP" altLang="ja-JP" sz="1800" dirty="0" err="1" smtClean="0">
                <a:latin typeface="+mj-ea"/>
                <a:ea typeface="+mj-ea"/>
              </a:rPr>
              <a:t>と消</a:t>
            </a:r>
            <a:r>
              <a:rPr lang="ja-JP" altLang="ja-JP" sz="1800" dirty="0" smtClean="0">
                <a:latin typeface="+mj-ea"/>
                <a:ea typeface="+mj-ea"/>
              </a:rPr>
              <a:t>費されなかった部分すなわち貯蓄</a:t>
            </a:r>
            <a:r>
              <a:rPr lang="en-US" altLang="ja-JP" sz="1800" i="1" dirty="0" smtClean="0">
                <a:latin typeface="+mj-ea"/>
                <a:ea typeface="+mj-ea"/>
              </a:rPr>
              <a:t>S</a:t>
            </a:r>
            <a:r>
              <a:rPr lang="ja-JP" altLang="ja-JP" sz="1800" dirty="0" smtClean="0">
                <a:latin typeface="+mj-ea"/>
                <a:ea typeface="+mj-ea"/>
              </a:rPr>
              <a:t>の合計、　</a:t>
            </a:r>
            <a:r>
              <a:rPr lang="en-US" altLang="ja-JP" sz="1800" i="1" dirty="0" smtClean="0">
                <a:latin typeface="+mj-ea"/>
                <a:ea typeface="+mj-ea"/>
              </a:rPr>
              <a:t>Y</a:t>
            </a:r>
            <a:r>
              <a:rPr lang="ja-JP"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S</a:t>
            </a:r>
            <a:endParaRPr lang="ja-JP" altLang="ja-JP" sz="1800" dirty="0" smtClean="0">
              <a:latin typeface="+mj-ea"/>
              <a:ea typeface="+mj-ea"/>
            </a:endParaRPr>
          </a:p>
          <a:p>
            <a:r>
              <a:rPr lang="ja-JP" altLang="ja-JP" sz="1800" dirty="0" smtClean="0">
                <a:latin typeface="+mj-ea"/>
                <a:ea typeface="+mj-ea"/>
              </a:rPr>
              <a:t>上式に代入すると、均衡条件式は</a:t>
            </a:r>
            <a:r>
              <a:rPr lang="ja-JP" altLang="en-US" sz="1800" dirty="0" smtClean="0">
                <a:latin typeface="+mj-ea"/>
                <a:ea typeface="+mj-ea"/>
              </a:rPr>
              <a:t>、</a:t>
            </a:r>
            <a:r>
              <a:rPr lang="ja-JP" altLang="ja-JP" sz="1800" dirty="0" smtClean="0">
                <a:latin typeface="+mj-ea"/>
                <a:ea typeface="+mj-ea"/>
              </a:rPr>
              <a:t>　</a:t>
            </a:r>
            <a:r>
              <a:rPr lang="en-US" altLang="ja-JP" sz="1800" i="1" dirty="0" smtClean="0">
                <a:latin typeface="+mj-ea"/>
                <a:ea typeface="+mj-ea"/>
              </a:rPr>
              <a:t>S</a:t>
            </a:r>
            <a:r>
              <a:rPr lang="ja-JP" altLang="ja-JP" sz="1800" dirty="0" smtClean="0">
                <a:latin typeface="+mj-ea"/>
                <a:ea typeface="+mj-ea"/>
              </a:rPr>
              <a:t>＝</a:t>
            </a:r>
            <a:r>
              <a:rPr lang="en-US" altLang="ja-JP" sz="1800" i="1" dirty="0" smtClean="0">
                <a:latin typeface="+mj-ea"/>
                <a:ea typeface="+mj-ea"/>
              </a:rPr>
              <a:t>I</a:t>
            </a:r>
            <a:endParaRPr lang="ja-JP" altLang="ja-JP" sz="1800" dirty="0" smtClean="0">
              <a:latin typeface="+mj-ea"/>
              <a:ea typeface="+mj-ea"/>
            </a:endParaRPr>
          </a:p>
          <a:p>
            <a:r>
              <a:rPr lang="ja-JP" altLang="ja-JP" sz="1800" b="1" dirty="0" smtClean="0">
                <a:latin typeface="+mj-ea"/>
                <a:ea typeface="+mj-ea"/>
              </a:rPr>
              <a:t>貯蓄</a:t>
            </a:r>
            <a:r>
              <a:rPr lang="en-US" altLang="ja-JP" sz="1800" b="1" i="1" dirty="0" smtClean="0">
                <a:latin typeface="+mj-ea"/>
                <a:ea typeface="+mj-ea"/>
              </a:rPr>
              <a:t>S</a:t>
            </a:r>
            <a:r>
              <a:rPr lang="ja-JP" altLang="ja-JP" sz="1800" b="1" dirty="0" smtClean="0">
                <a:latin typeface="+mj-ea"/>
                <a:ea typeface="+mj-ea"/>
              </a:rPr>
              <a:t>と投資</a:t>
            </a:r>
            <a:r>
              <a:rPr lang="en-US" altLang="ja-JP" sz="1800" b="1" i="1" dirty="0" smtClean="0">
                <a:latin typeface="+mj-ea"/>
                <a:ea typeface="+mj-ea"/>
              </a:rPr>
              <a:t>I</a:t>
            </a:r>
            <a:r>
              <a:rPr lang="ja-JP" altLang="ja-JP" sz="1800" b="1" dirty="0" smtClean="0">
                <a:latin typeface="+mj-ea"/>
                <a:ea typeface="+mj-ea"/>
              </a:rPr>
              <a:t>が均衡</a:t>
            </a:r>
            <a:r>
              <a:rPr lang="ja-JP" altLang="ja-JP" sz="1800" dirty="0" smtClean="0">
                <a:latin typeface="+mj-ea"/>
                <a:ea typeface="+mj-ea"/>
              </a:rPr>
              <a:t>していることが、</a:t>
            </a:r>
            <a:r>
              <a:rPr lang="ja-JP" altLang="ja-JP" sz="1800" b="1" dirty="0" smtClean="0">
                <a:latin typeface="+mj-ea"/>
                <a:ea typeface="+mj-ea"/>
              </a:rPr>
              <a:t>生産物市場均衡と同値</a:t>
            </a:r>
          </a:p>
          <a:p>
            <a:r>
              <a:rPr lang="ja-JP" altLang="ja-JP" sz="1800" dirty="0" smtClean="0">
                <a:latin typeface="+mj-ea"/>
                <a:ea typeface="+mj-ea"/>
              </a:rPr>
              <a:t>ケインズの</a:t>
            </a:r>
            <a:r>
              <a:rPr lang="ja-JP" altLang="ja-JP" sz="1800" b="1" dirty="0" smtClean="0">
                <a:latin typeface="+mj-ea"/>
                <a:ea typeface="+mj-ea"/>
              </a:rPr>
              <a:t>絶対所得仮説</a:t>
            </a:r>
            <a:r>
              <a:rPr lang="ja-JP" altLang="ja-JP" sz="1800" dirty="0" smtClean="0">
                <a:latin typeface="+mj-ea"/>
                <a:ea typeface="+mj-ea"/>
              </a:rPr>
              <a:t>によれば、貯蓄</a:t>
            </a:r>
            <a:r>
              <a:rPr lang="en-US" altLang="ja-JP" sz="1800" i="1" dirty="0" smtClean="0">
                <a:latin typeface="+mj-ea"/>
                <a:ea typeface="+mj-ea"/>
              </a:rPr>
              <a:t>S</a:t>
            </a:r>
            <a:r>
              <a:rPr lang="ja-JP" altLang="ja-JP" sz="1800" dirty="0" smtClean="0">
                <a:latin typeface="+mj-ea"/>
                <a:ea typeface="+mj-ea"/>
              </a:rPr>
              <a:t>は国民所得</a:t>
            </a:r>
            <a:r>
              <a:rPr lang="en-US" altLang="ja-JP" sz="1800" i="1" dirty="0" smtClean="0">
                <a:latin typeface="+mj-ea"/>
                <a:ea typeface="+mj-ea"/>
              </a:rPr>
              <a:t>Y</a:t>
            </a:r>
            <a:r>
              <a:rPr lang="ja-JP" altLang="ja-JP" sz="1800" dirty="0" smtClean="0">
                <a:latin typeface="+mj-ea"/>
                <a:ea typeface="+mj-ea"/>
              </a:rPr>
              <a:t>の増加関数、</a:t>
            </a:r>
          </a:p>
          <a:p>
            <a:r>
              <a:rPr lang="ja-JP" altLang="ja-JP" sz="1800" dirty="0" smtClean="0">
                <a:latin typeface="+mj-ea"/>
                <a:ea typeface="+mj-ea"/>
              </a:rPr>
              <a:t>　　</a:t>
            </a:r>
            <a:r>
              <a:rPr lang="en-US" altLang="ja-JP" sz="1800" i="1" dirty="0" smtClean="0">
                <a:latin typeface="+mj-ea"/>
                <a:ea typeface="+mj-ea"/>
              </a:rPr>
              <a:t>S</a:t>
            </a:r>
            <a:r>
              <a:rPr lang="ja-JP" altLang="ja-JP" sz="1800" dirty="0" smtClean="0">
                <a:latin typeface="+mj-ea"/>
                <a:ea typeface="+mj-ea"/>
              </a:rPr>
              <a:t>＝</a:t>
            </a:r>
            <a:r>
              <a:rPr lang="en-US" altLang="ja-JP" sz="1800" i="1" dirty="0" smtClean="0">
                <a:latin typeface="+mj-ea"/>
                <a:ea typeface="+mj-ea"/>
              </a:rPr>
              <a:t>S</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a</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Y</a:t>
            </a:r>
            <a:r>
              <a:rPr lang="ja-JP" altLang="en-US" sz="1800" i="1" dirty="0" smtClean="0">
                <a:latin typeface="+mj-ea"/>
                <a:ea typeface="+mj-ea"/>
              </a:rPr>
              <a:t>　　　</a:t>
            </a:r>
            <a:r>
              <a:rPr lang="en-US" altLang="ja-JP" sz="1800" dirty="0" smtClean="0">
                <a:latin typeface="+mj-ea"/>
                <a:ea typeface="+mj-ea"/>
              </a:rPr>
              <a:t>16-1</a:t>
            </a:r>
            <a:r>
              <a:rPr lang="ja-JP" altLang="ja-JP" sz="1800" dirty="0" smtClean="0">
                <a:latin typeface="+mj-ea"/>
                <a:ea typeface="+mj-ea"/>
              </a:rPr>
              <a:t>図</a:t>
            </a:r>
            <a:r>
              <a:rPr lang="en-US" altLang="ja-JP" sz="1800" dirty="0" smtClean="0">
                <a:latin typeface="+mj-ea"/>
                <a:ea typeface="+mj-ea"/>
              </a:rPr>
              <a:t>(2)</a:t>
            </a:r>
            <a:r>
              <a:rPr lang="ja-JP" altLang="ja-JP" sz="1800" dirty="0" smtClean="0">
                <a:latin typeface="+mj-ea"/>
                <a:ea typeface="+mj-ea"/>
              </a:rPr>
              <a:t>の貯蓄曲線。</a:t>
            </a:r>
          </a:p>
          <a:p>
            <a:r>
              <a:rPr lang="ja-JP" altLang="ja-JP" sz="1800" dirty="0" smtClean="0">
                <a:latin typeface="+mj-ea"/>
                <a:ea typeface="+mj-ea"/>
              </a:rPr>
              <a:t>投資</a:t>
            </a:r>
            <a:r>
              <a:rPr lang="en-US" altLang="ja-JP" sz="1800" i="1" dirty="0" smtClean="0">
                <a:latin typeface="+mj-ea"/>
                <a:ea typeface="+mj-ea"/>
              </a:rPr>
              <a:t>I</a:t>
            </a:r>
            <a:r>
              <a:rPr lang="ja-JP" altLang="ja-JP" sz="1800" dirty="0" smtClean="0">
                <a:latin typeface="+mj-ea"/>
                <a:ea typeface="+mj-ea"/>
              </a:rPr>
              <a:t>はケインズの</a:t>
            </a:r>
            <a:r>
              <a:rPr lang="ja-JP" altLang="ja-JP" sz="1800" b="1" dirty="0" smtClean="0">
                <a:latin typeface="+mj-ea"/>
                <a:ea typeface="+mj-ea"/>
              </a:rPr>
              <a:t>限界効率の理論</a:t>
            </a:r>
            <a:r>
              <a:rPr lang="ja-JP" altLang="ja-JP" sz="1800" dirty="0" smtClean="0">
                <a:latin typeface="+mj-ea"/>
                <a:ea typeface="+mj-ea"/>
              </a:rPr>
              <a:t>によれば利子率</a:t>
            </a:r>
            <a:r>
              <a:rPr lang="en-US" altLang="ja-JP" sz="1800" i="1" dirty="0" err="1" smtClean="0">
                <a:latin typeface="+mj-ea"/>
                <a:ea typeface="+mj-ea"/>
              </a:rPr>
              <a:t>i</a:t>
            </a:r>
            <a:r>
              <a:rPr lang="ja-JP" altLang="ja-JP" sz="1800" dirty="0" smtClean="0">
                <a:latin typeface="+mj-ea"/>
                <a:ea typeface="+mj-ea"/>
              </a:rPr>
              <a:t>の減少関数、</a:t>
            </a:r>
            <a:r>
              <a:rPr lang="en-US" altLang="ja-JP" sz="1800" i="1" dirty="0" smtClean="0">
                <a:latin typeface="+mj-ea"/>
                <a:ea typeface="+mj-ea"/>
              </a:rPr>
              <a:t>I</a:t>
            </a:r>
            <a:r>
              <a:rPr lang="ja-JP" altLang="ja-JP" sz="1800" dirty="0" smtClean="0">
                <a:latin typeface="+mj-ea"/>
                <a:ea typeface="+mj-ea"/>
              </a:rPr>
              <a:t>＝</a:t>
            </a:r>
            <a:r>
              <a:rPr lang="en-US" altLang="ja-JP" sz="1800" i="1" dirty="0" smtClean="0">
                <a:latin typeface="+mj-ea"/>
                <a:ea typeface="+mj-ea"/>
              </a:rPr>
              <a:t>I</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en-US" sz="1800" dirty="0" err="1" smtClean="0">
                <a:latin typeface="+mj-ea"/>
                <a:ea typeface="+mj-ea"/>
              </a:rPr>
              <a:t>、</a:t>
            </a:r>
            <a:endParaRPr lang="en-US" altLang="ja-JP" sz="1800" dirty="0" smtClean="0">
              <a:latin typeface="+mj-ea"/>
              <a:ea typeface="+mj-ea"/>
            </a:endParaRPr>
          </a:p>
          <a:p>
            <a:r>
              <a:rPr lang="en-US" altLang="ja-JP" sz="1800" dirty="0" smtClean="0">
                <a:latin typeface="+mj-ea"/>
                <a:ea typeface="+mj-ea"/>
              </a:rPr>
              <a:t>16-1</a:t>
            </a:r>
            <a:r>
              <a:rPr lang="ja-JP" altLang="ja-JP" sz="1800" dirty="0" smtClean="0">
                <a:latin typeface="+mj-ea"/>
                <a:ea typeface="+mj-ea"/>
              </a:rPr>
              <a:t>図</a:t>
            </a:r>
            <a:r>
              <a:rPr lang="en-US" altLang="ja-JP" sz="1800" dirty="0" smtClean="0">
                <a:latin typeface="+mj-ea"/>
                <a:ea typeface="+mj-ea"/>
              </a:rPr>
              <a:t>(1)</a:t>
            </a:r>
            <a:r>
              <a:rPr lang="ja-JP" altLang="ja-JP" sz="1800" dirty="0" smtClean="0">
                <a:latin typeface="+mj-ea"/>
                <a:ea typeface="+mj-ea"/>
              </a:rPr>
              <a:t>の投資曲線</a:t>
            </a:r>
            <a:endParaRPr lang="en-US" altLang="ja-JP" sz="1800" dirty="0" smtClean="0">
              <a:latin typeface="+mj-ea"/>
              <a:ea typeface="+mj-ea"/>
            </a:endParaRPr>
          </a:p>
          <a:p>
            <a:pPr>
              <a:buNone/>
            </a:pPr>
            <a:endParaRPr lang="ja-JP" altLang="ja-JP"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
            <a:ext cx="9144000" cy="404663"/>
          </a:xfrm>
        </p:spPr>
        <p:txBody>
          <a:bodyPr>
            <a:normAutofit fontScale="90000"/>
          </a:bodyPr>
          <a:lstStyle/>
          <a:p>
            <a:r>
              <a:rPr lang="ja-JP" altLang="ja-JP" sz="2000" b="1" dirty="0" smtClean="0"/>
              <a:t>２</a:t>
            </a:r>
            <a:r>
              <a:rPr lang="en-US" altLang="ja-JP" sz="2000" b="1" dirty="0" smtClean="0"/>
              <a:t>B</a:t>
            </a:r>
            <a:r>
              <a:rPr lang="ja-JP" altLang="ja-JP" sz="2000" b="1" dirty="0" err="1" smtClean="0"/>
              <a:t>．</a:t>
            </a:r>
            <a:r>
              <a:rPr lang="en-US" altLang="ja-JP" sz="2000" b="1" dirty="0" smtClean="0"/>
              <a:t>Equilibrium </a:t>
            </a:r>
            <a:r>
              <a:rPr lang="en-US" altLang="ja-JP" sz="2000" b="1" dirty="0" smtClean="0"/>
              <a:t>in Goods Market and IS </a:t>
            </a:r>
            <a:r>
              <a:rPr lang="en-US" altLang="ja-JP" sz="2000" b="1" dirty="0" smtClean="0"/>
              <a:t>Curve   </a:t>
            </a:r>
            <a:r>
              <a:rPr lang="ja-JP" altLang="ja-JP" sz="2000" b="1" dirty="0" smtClean="0"/>
              <a:t>生産物</a:t>
            </a:r>
            <a:r>
              <a:rPr lang="ja-JP" altLang="ja-JP" sz="2000" b="1" dirty="0" smtClean="0"/>
              <a:t>市場の均衡と</a:t>
            </a:r>
            <a:r>
              <a:rPr lang="en-US" altLang="ja-JP" sz="2000" b="1" i="1" dirty="0" smtClean="0"/>
              <a:t>IS</a:t>
            </a:r>
            <a:r>
              <a:rPr lang="ja-JP" altLang="ja-JP" sz="2000" b="1" dirty="0" smtClean="0"/>
              <a:t>曲線</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476672"/>
            <a:ext cx="9144000" cy="6381328"/>
          </a:xfrm>
        </p:spPr>
        <p:txBody>
          <a:bodyPr>
            <a:normAutofit/>
          </a:bodyPr>
          <a:lstStyle/>
          <a:p>
            <a:pPr>
              <a:buNone/>
            </a:pPr>
            <a:r>
              <a:rPr lang="en-US" altLang="ja-JP" sz="1800" dirty="0" smtClean="0"/>
              <a:t>When </a:t>
            </a:r>
            <a:r>
              <a:rPr lang="en-US" altLang="ja-JP" sz="1800" dirty="0" smtClean="0"/>
              <a:t>the interest rate is </a:t>
            </a:r>
            <a:r>
              <a:rPr lang="en-US" altLang="ja-JP" sz="1800" i="1" dirty="0" smtClean="0"/>
              <a:t>i</a:t>
            </a:r>
            <a:r>
              <a:rPr lang="en-US" altLang="ja-JP" sz="1800" baseline="-25000" dirty="0" smtClean="0"/>
              <a:t>0</a:t>
            </a:r>
            <a:r>
              <a:rPr lang="en-US" altLang="ja-JP" sz="1800" dirty="0" smtClean="0"/>
              <a:t>, the investment corresponding to it from Figure 1 (1) is </a:t>
            </a:r>
            <a:r>
              <a:rPr lang="en-US" altLang="ja-JP" sz="1800" i="1" dirty="0" smtClean="0"/>
              <a:t>I</a:t>
            </a:r>
            <a:r>
              <a:rPr lang="en-US" altLang="ja-JP" sz="1800" baseline="-25000" dirty="0" smtClean="0"/>
              <a:t>0</a:t>
            </a:r>
            <a:r>
              <a:rPr lang="en-US" altLang="ja-JP" sz="1800" dirty="0" smtClean="0"/>
              <a:t>, when the interest rate drops to </a:t>
            </a:r>
            <a:r>
              <a:rPr lang="en-US" altLang="ja-JP" sz="1800" i="1" dirty="0" smtClean="0"/>
              <a:t>i</a:t>
            </a:r>
            <a:r>
              <a:rPr lang="en-US" altLang="ja-JP" sz="1800" baseline="-25000" dirty="0" smtClean="0"/>
              <a:t>1 </a:t>
            </a:r>
            <a:r>
              <a:rPr lang="en-US" altLang="ja-JP" sz="1800" dirty="0" smtClean="0"/>
              <a:t>, investment projects with a lower marginal efficiency are also adopted, so the investment is </a:t>
            </a:r>
            <a:r>
              <a:rPr lang="en-US" altLang="ja-JP" sz="1800" i="1" dirty="0" smtClean="0"/>
              <a:t>I</a:t>
            </a:r>
            <a:r>
              <a:rPr lang="en-US" altLang="ja-JP" sz="1800" baseline="-25000" dirty="0" smtClean="0"/>
              <a:t>1</a:t>
            </a:r>
            <a:r>
              <a:rPr lang="en-US" altLang="ja-JP" sz="1800" dirty="0" smtClean="0"/>
              <a:t>. In figure 16 - 1 (2), national income when small investment </a:t>
            </a:r>
            <a:r>
              <a:rPr lang="en-US" altLang="ja-JP" sz="1800" i="1" dirty="0" smtClean="0"/>
              <a:t>I</a:t>
            </a:r>
            <a:r>
              <a:rPr lang="en-US" altLang="ja-JP" sz="1800" baseline="-25000" dirty="0" smtClean="0"/>
              <a:t>0</a:t>
            </a:r>
            <a:r>
              <a:rPr lang="en-US" altLang="ja-JP" sz="1800" dirty="0" smtClean="0"/>
              <a:t> and the savings </a:t>
            </a:r>
            <a:r>
              <a:rPr lang="en-US" altLang="ja-JP" sz="1800" i="1" dirty="0" smtClean="0"/>
              <a:t>S</a:t>
            </a:r>
            <a:r>
              <a:rPr lang="en-US" altLang="ja-JP" sz="1800" dirty="0" smtClean="0"/>
              <a:t> equilibrate is </a:t>
            </a:r>
            <a:r>
              <a:rPr lang="en-US" altLang="ja-JP" sz="1800" i="1" dirty="0" smtClean="0"/>
              <a:t>Y</a:t>
            </a:r>
            <a:r>
              <a:rPr lang="en-US" altLang="ja-JP" sz="1800" baseline="-25000" dirty="0" smtClean="0"/>
              <a:t>0</a:t>
            </a:r>
            <a:r>
              <a:rPr lang="en-US" altLang="ja-JP" sz="1800" dirty="0" smtClean="0"/>
              <a:t>, national income when the increased investment </a:t>
            </a:r>
            <a:r>
              <a:rPr lang="en-US" altLang="ja-JP" sz="1800" i="1" dirty="0" smtClean="0"/>
              <a:t>I</a:t>
            </a:r>
            <a:r>
              <a:rPr lang="en-US" altLang="ja-JP" sz="1800" baseline="-25000" dirty="0" smtClean="0"/>
              <a:t>1</a:t>
            </a:r>
            <a:r>
              <a:rPr lang="en-US" altLang="ja-JP" sz="1800" dirty="0" smtClean="0"/>
              <a:t> and the savings </a:t>
            </a:r>
            <a:r>
              <a:rPr lang="en-US" altLang="ja-JP" sz="1800" i="1" dirty="0" smtClean="0"/>
              <a:t>S</a:t>
            </a:r>
            <a:r>
              <a:rPr lang="en-US" altLang="ja-JP" sz="1800" dirty="0" smtClean="0"/>
              <a:t> equilibrate is </a:t>
            </a:r>
            <a:r>
              <a:rPr lang="en-US" altLang="ja-JP" sz="1800" i="1" dirty="0" smtClean="0"/>
              <a:t>Y</a:t>
            </a:r>
            <a:r>
              <a:rPr lang="en-US" altLang="ja-JP" sz="1800" baseline="-25000" dirty="0" smtClean="0"/>
              <a:t>1</a:t>
            </a:r>
            <a:r>
              <a:rPr lang="en-US" altLang="ja-JP" sz="1800" dirty="0" smtClean="0"/>
              <a:t>. ⇒ </a:t>
            </a:r>
            <a:r>
              <a:rPr lang="en-US" altLang="ja-JP" sz="1800" b="1" dirty="0" smtClean="0"/>
              <a:t>Balance of investment </a:t>
            </a:r>
            <a:r>
              <a:rPr lang="en-US" altLang="ja-JP" sz="1800" b="1" i="1" dirty="0" smtClean="0"/>
              <a:t>I </a:t>
            </a:r>
            <a:r>
              <a:rPr lang="en-US" altLang="ja-JP" sz="1800" b="1" dirty="0" smtClean="0"/>
              <a:t>= savings </a:t>
            </a:r>
            <a:r>
              <a:rPr lang="en-US" altLang="ja-JP" sz="1800" b="1" i="1" dirty="0" smtClean="0"/>
              <a:t>S</a:t>
            </a:r>
            <a:endParaRPr lang="en-US" altLang="ja-JP" sz="1800" b="1" dirty="0" smtClean="0"/>
          </a:p>
          <a:p>
            <a:pPr>
              <a:buNone/>
            </a:pPr>
            <a:r>
              <a:rPr lang="en-US" altLang="ja-JP" sz="1800" dirty="0" smtClean="0"/>
              <a:t>Hicks called this </a:t>
            </a:r>
            <a:r>
              <a:rPr lang="en-US" altLang="ja-JP" sz="1800" b="1" i="1" dirty="0" smtClean="0"/>
              <a:t>IS </a:t>
            </a:r>
            <a:r>
              <a:rPr lang="en-US" altLang="ja-JP" sz="1800" b="1" dirty="0" smtClean="0"/>
              <a:t>curve</a:t>
            </a:r>
            <a:r>
              <a:rPr lang="en-US" altLang="ja-JP" sz="1800" dirty="0" smtClean="0"/>
              <a:t>, that means product market equilibrium, Figure 16-1, </a:t>
            </a:r>
          </a:p>
          <a:p>
            <a:r>
              <a:rPr lang="ja-JP" altLang="ja-JP" sz="1800" dirty="0" smtClean="0">
                <a:latin typeface="+mj-ea"/>
                <a:ea typeface="+mj-ea"/>
              </a:rPr>
              <a:t>利子率が</a:t>
            </a:r>
            <a:r>
              <a:rPr lang="en-US" altLang="ja-JP" sz="1800" i="1" dirty="0" smtClean="0">
                <a:latin typeface="+mj-ea"/>
                <a:ea typeface="+mj-ea"/>
              </a:rPr>
              <a:t>i</a:t>
            </a:r>
            <a:r>
              <a:rPr lang="en-US" altLang="ja-JP" sz="1800" baseline="-25000" dirty="0" smtClean="0">
                <a:latin typeface="+mj-ea"/>
                <a:ea typeface="+mj-ea"/>
              </a:rPr>
              <a:t>0</a:t>
            </a:r>
            <a:r>
              <a:rPr lang="ja-JP" altLang="ja-JP" sz="1800" dirty="0" smtClean="0">
                <a:latin typeface="+mj-ea"/>
                <a:ea typeface="+mj-ea"/>
              </a:rPr>
              <a:t>の時、</a:t>
            </a:r>
            <a:r>
              <a:rPr lang="en-US" altLang="ja-JP" sz="1800" dirty="0" smtClean="0">
                <a:latin typeface="+mj-ea"/>
                <a:ea typeface="+mj-ea"/>
              </a:rPr>
              <a:t>16-1</a:t>
            </a:r>
            <a:r>
              <a:rPr lang="ja-JP" altLang="ja-JP" sz="1800" dirty="0" smtClean="0">
                <a:latin typeface="+mj-ea"/>
                <a:ea typeface="+mj-ea"/>
              </a:rPr>
              <a:t>図</a:t>
            </a:r>
            <a:r>
              <a:rPr lang="en-US" altLang="ja-JP" sz="1800" dirty="0" smtClean="0">
                <a:latin typeface="+mj-ea"/>
                <a:ea typeface="+mj-ea"/>
              </a:rPr>
              <a:t>(1)</a:t>
            </a:r>
            <a:r>
              <a:rPr lang="ja-JP" altLang="ja-JP" sz="1800" dirty="0" smtClean="0">
                <a:latin typeface="+mj-ea"/>
                <a:ea typeface="+mj-ea"/>
              </a:rPr>
              <a:t>から</a:t>
            </a:r>
            <a:r>
              <a:rPr lang="ja-JP" altLang="ja-JP" sz="1800" dirty="0" smtClean="0">
                <a:latin typeface="+mj-ea"/>
                <a:ea typeface="+mj-ea"/>
              </a:rPr>
              <a:t>それに</a:t>
            </a:r>
            <a:r>
              <a:rPr lang="ja-JP" altLang="ja-JP" sz="1800" dirty="0" smtClean="0">
                <a:latin typeface="+mj-ea"/>
                <a:ea typeface="+mj-ea"/>
              </a:rPr>
              <a:t>対応する投資は</a:t>
            </a:r>
            <a:r>
              <a:rPr lang="en-US" altLang="ja-JP" sz="1800" i="1" dirty="0" smtClean="0">
                <a:latin typeface="+mj-ea"/>
                <a:ea typeface="+mj-ea"/>
              </a:rPr>
              <a:t>I</a:t>
            </a:r>
            <a:r>
              <a:rPr lang="en-US" altLang="ja-JP" sz="1800" baseline="-25000" dirty="0" smtClean="0">
                <a:latin typeface="+mj-ea"/>
                <a:ea typeface="+mj-ea"/>
              </a:rPr>
              <a:t>0</a:t>
            </a:r>
            <a:r>
              <a:rPr lang="ja-JP" altLang="ja-JP" sz="1800" dirty="0" err="1" smtClean="0">
                <a:latin typeface="+mj-ea"/>
                <a:ea typeface="+mj-ea"/>
              </a:rPr>
              <a:t>、</a:t>
            </a:r>
            <a:r>
              <a:rPr lang="ja-JP" altLang="ja-JP" sz="1800" dirty="0" smtClean="0">
                <a:latin typeface="+mj-ea"/>
                <a:ea typeface="+mj-ea"/>
              </a:rPr>
              <a:t>利子率が</a:t>
            </a:r>
            <a:r>
              <a:rPr lang="en-US" altLang="ja-JP" sz="1800" i="1" dirty="0" smtClean="0">
                <a:latin typeface="+mj-ea"/>
                <a:ea typeface="+mj-ea"/>
              </a:rPr>
              <a:t>i</a:t>
            </a:r>
            <a:r>
              <a:rPr lang="en-US" altLang="ja-JP" sz="1800" baseline="-25000" dirty="0" smtClean="0">
                <a:latin typeface="+mj-ea"/>
                <a:ea typeface="+mj-ea"/>
              </a:rPr>
              <a:t>1</a:t>
            </a:r>
            <a:r>
              <a:rPr lang="ja-JP" altLang="ja-JP" sz="1800" dirty="0" smtClean="0">
                <a:latin typeface="+mj-ea"/>
                <a:ea typeface="+mj-ea"/>
              </a:rPr>
              <a:t>に下がる</a:t>
            </a:r>
            <a:r>
              <a:rPr lang="ja-JP" altLang="ja-JP" sz="1800" dirty="0" smtClean="0">
                <a:latin typeface="+mj-ea"/>
                <a:ea typeface="+mj-ea"/>
              </a:rPr>
              <a:t>と、より低い限界効率の</a:t>
            </a:r>
            <a:r>
              <a:rPr lang="ja-JP" altLang="ja-JP" sz="1800" dirty="0" smtClean="0">
                <a:latin typeface="+mj-ea"/>
                <a:ea typeface="+mj-ea"/>
              </a:rPr>
              <a:t>投資プロジェクト</a:t>
            </a:r>
            <a:r>
              <a:rPr lang="ja-JP" altLang="ja-JP" sz="1800" dirty="0" smtClean="0">
                <a:latin typeface="+mj-ea"/>
                <a:ea typeface="+mj-ea"/>
              </a:rPr>
              <a:t>も採用されるので、</a:t>
            </a:r>
            <a:r>
              <a:rPr lang="ja-JP" altLang="ja-JP" sz="1800" dirty="0" smtClean="0">
                <a:latin typeface="+mj-ea"/>
                <a:ea typeface="+mj-ea"/>
              </a:rPr>
              <a:t>投資は</a:t>
            </a:r>
            <a:r>
              <a:rPr lang="en-US" altLang="ja-JP" sz="1800" i="1" dirty="0" smtClean="0">
                <a:latin typeface="+mj-ea"/>
                <a:ea typeface="+mj-ea"/>
              </a:rPr>
              <a:t>I</a:t>
            </a:r>
            <a:r>
              <a:rPr lang="en-US" altLang="ja-JP" sz="1800" baseline="-25000" dirty="0" smtClean="0">
                <a:latin typeface="+mj-ea"/>
                <a:ea typeface="+mj-ea"/>
              </a:rPr>
              <a:t>1</a:t>
            </a:r>
            <a:r>
              <a:rPr lang="en-US" altLang="ja-JP" sz="1800" dirty="0" smtClean="0">
                <a:latin typeface="+mj-ea"/>
                <a:ea typeface="+mj-ea"/>
              </a:rPr>
              <a:t>,16-1</a:t>
            </a:r>
            <a:r>
              <a:rPr lang="ja-JP" altLang="ja-JP" sz="1800" dirty="0" smtClean="0">
                <a:latin typeface="+mj-ea"/>
                <a:ea typeface="+mj-ea"/>
              </a:rPr>
              <a:t>図</a:t>
            </a:r>
            <a:r>
              <a:rPr lang="en-US" altLang="ja-JP" sz="1800" dirty="0" smtClean="0">
                <a:latin typeface="+mj-ea"/>
                <a:ea typeface="+mj-ea"/>
              </a:rPr>
              <a:t>(2)</a:t>
            </a:r>
            <a:r>
              <a:rPr lang="ja-JP" altLang="ja-JP" sz="1800" dirty="0" smtClean="0">
                <a:latin typeface="+mj-ea"/>
                <a:ea typeface="+mj-ea"/>
              </a:rPr>
              <a:t>で、少ない投資</a:t>
            </a:r>
            <a:r>
              <a:rPr lang="en-US" altLang="ja-JP" sz="1800" i="1" dirty="0" smtClean="0">
                <a:latin typeface="+mj-ea"/>
                <a:ea typeface="+mj-ea"/>
              </a:rPr>
              <a:t>I</a:t>
            </a:r>
            <a:r>
              <a:rPr lang="en-US" altLang="ja-JP" sz="1800" baseline="-25000" dirty="0" smtClean="0">
                <a:latin typeface="+mj-ea"/>
                <a:ea typeface="+mj-ea"/>
              </a:rPr>
              <a:t>0</a:t>
            </a:r>
            <a:r>
              <a:rPr lang="ja-JP" altLang="ja-JP" sz="1800" dirty="0" smtClean="0">
                <a:latin typeface="+mj-ea"/>
                <a:ea typeface="+mj-ea"/>
              </a:rPr>
              <a:t>と</a:t>
            </a:r>
            <a:endParaRPr lang="en-US" altLang="ja-JP" sz="1800" dirty="0" smtClean="0">
              <a:latin typeface="+mj-ea"/>
              <a:ea typeface="+mj-ea"/>
            </a:endParaRPr>
          </a:p>
          <a:p>
            <a:r>
              <a:rPr lang="ja-JP" altLang="ja-JP" sz="1800" dirty="0" smtClean="0">
                <a:latin typeface="+mj-ea"/>
                <a:ea typeface="+mj-ea"/>
              </a:rPr>
              <a:t>貯蓄</a:t>
            </a:r>
            <a:r>
              <a:rPr lang="en-US" altLang="ja-JP" sz="1800" i="1" dirty="0" smtClean="0">
                <a:latin typeface="+mj-ea"/>
                <a:ea typeface="+mj-ea"/>
              </a:rPr>
              <a:t>S</a:t>
            </a:r>
            <a:r>
              <a:rPr lang="ja-JP" altLang="ja-JP" sz="1800" dirty="0" smtClean="0">
                <a:latin typeface="+mj-ea"/>
                <a:ea typeface="+mj-ea"/>
              </a:rPr>
              <a:t>が均衡するときの国民所得</a:t>
            </a:r>
            <a:r>
              <a:rPr lang="ja-JP" altLang="ja-JP" sz="1800" dirty="0" smtClean="0">
                <a:latin typeface="+mj-ea"/>
                <a:ea typeface="+mj-ea"/>
              </a:rPr>
              <a:t>は</a:t>
            </a:r>
            <a:r>
              <a:rPr lang="en-US" altLang="ja-JP" sz="1800" i="1" dirty="0" smtClean="0">
                <a:latin typeface="+mj-ea"/>
                <a:ea typeface="+mj-ea"/>
              </a:rPr>
              <a:t>Y</a:t>
            </a:r>
            <a:r>
              <a:rPr lang="en-US" altLang="ja-JP" sz="1800" baseline="-25000" dirty="0" smtClean="0">
                <a:latin typeface="+mj-ea"/>
                <a:ea typeface="+mj-ea"/>
              </a:rPr>
              <a:t>0</a:t>
            </a:r>
            <a:r>
              <a:rPr lang="ja-JP" altLang="ja-JP" sz="1800" dirty="0" err="1" smtClean="0">
                <a:latin typeface="+mj-ea"/>
                <a:ea typeface="+mj-ea"/>
              </a:rPr>
              <a:t>、</a:t>
            </a:r>
            <a:r>
              <a:rPr lang="ja-JP" altLang="ja-JP" sz="1800" dirty="0" smtClean="0">
                <a:latin typeface="+mj-ea"/>
                <a:ea typeface="+mj-ea"/>
              </a:rPr>
              <a:t>増えた投資</a:t>
            </a:r>
            <a:r>
              <a:rPr lang="en-US" altLang="ja-JP" sz="1800" i="1" dirty="0" smtClean="0">
                <a:latin typeface="+mj-ea"/>
                <a:ea typeface="+mj-ea"/>
              </a:rPr>
              <a:t>I</a:t>
            </a:r>
            <a:r>
              <a:rPr lang="en-US" altLang="ja-JP" sz="1800" baseline="-25000" dirty="0" smtClean="0">
                <a:latin typeface="+mj-ea"/>
                <a:ea typeface="+mj-ea"/>
              </a:rPr>
              <a:t>1</a:t>
            </a:r>
            <a:r>
              <a:rPr lang="ja-JP" altLang="ja-JP" sz="1800" dirty="0" smtClean="0">
                <a:latin typeface="+mj-ea"/>
                <a:ea typeface="+mj-ea"/>
              </a:rPr>
              <a:t>と貯蓄</a:t>
            </a:r>
            <a:r>
              <a:rPr lang="en-US" altLang="ja-JP" sz="1800" i="1" dirty="0" smtClean="0">
                <a:latin typeface="+mj-ea"/>
                <a:ea typeface="+mj-ea"/>
              </a:rPr>
              <a:t>S</a:t>
            </a:r>
            <a:r>
              <a:rPr lang="ja-JP" altLang="ja-JP" sz="1800" dirty="0" smtClean="0">
                <a:latin typeface="+mj-ea"/>
                <a:ea typeface="+mj-ea"/>
              </a:rPr>
              <a:t>が均衡</a:t>
            </a:r>
            <a:r>
              <a:rPr lang="ja-JP" altLang="ja-JP" sz="1800" dirty="0" smtClean="0">
                <a:latin typeface="+mj-ea"/>
                <a:ea typeface="+mj-ea"/>
              </a:rPr>
              <a:t>する</a:t>
            </a:r>
            <a:r>
              <a:rPr lang="ja-JP" altLang="ja-JP" sz="1800" dirty="0" smtClean="0">
                <a:latin typeface="+mj-ea"/>
                <a:ea typeface="+mj-ea"/>
              </a:rPr>
              <a:t>ときの国民所得は</a:t>
            </a:r>
            <a:r>
              <a:rPr lang="en-US" altLang="ja-JP" sz="1800" i="1" dirty="0" smtClean="0">
                <a:latin typeface="+mj-ea"/>
                <a:ea typeface="+mj-ea"/>
              </a:rPr>
              <a:t>Y</a:t>
            </a:r>
            <a:r>
              <a:rPr lang="en-US" altLang="ja-JP" sz="1800" baseline="-25000" dirty="0" smtClean="0">
                <a:latin typeface="+mj-ea"/>
                <a:ea typeface="+mj-ea"/>
              </a:rPr>
              <a:t>1</a:t>
            </a:r>
            <a:r>
              <a:rPr lang="ja-JP" altLang="en-US" sz="1800" dirty="0" err="1" smtClean="0">
                <a:latin typeface="+mj-ea"/>
                <a:ea typeface="+mj-ea"/>
              </a:rPr>
              <a:t>、</a:t>
            </a:r>
            <a:r>
              <a:rPr lang="ja-JP" altLang="ja-JP" sz="1800" dirty="0" smtClean="0">
                <a:latin typeface="+mj-ea"/>
                <a:ea typeface="+mj-ea"/>
              </a:rPr>
              <a:t>⇒</a:t>
            </a:r>
            <a:r>
              <a:rPr lang="ja-JP" altLang="ja-JP" sz="1800" b="1" dirty="0" smtClean="0">
                <a:latin typeface="+mj-ea"/>
                <a:ea typeface="+mj-ea"/>
              </a:rPr>
              <a:t>投資</a:t>
            </a:r>
            <a:r>
              <a:rPr lang="en-US" altLang="ja-JP" sz="1800" b="1" i="1" dirty="0" smtClean="0">
                <a:latin typeface="+mj-ea"/>
                <a:ea typeface="+mj-ea"/>
              </a:rPr>
              <a:t>I</a:t>
            </a:r>
            <a:r>
              <a:rPr lang="ja-JP" altLang="ja-JP" sz="1800" b="1" dirty="0" smtClean="0">
                <a:latin typeface="+mj-ea"/>
                <a:ea typeface="+mj-ea"/>
              </a:rPr>
              <a:t>＝貯蓄</a:t>
            </a:r>
            <a:r>
              <a:rPr lang="en-US" altLang="ja-JP" sz="1800" b="1" i="1" dirty="0" smtClean="0">
                <a:latin typeface="+mj-ea"/>
                <a:ea typeface="+mj-ea"/>
              </a:rPr>
              <a:t>S</a:t>
            </a:r>
            <a:r>
              <a:rPr lang="ja-JP" altLang="ja-JP" sz="1800" b="1" dirty="0" smtClean="0">
                <a:latin typeface="+mj-ea"/>
                <a:ea typeface="+mj-ea"/>
              </a:rPr>
              <a:t>の均衡</a:t>
            </a:r>
          </a:p>
          <a:p>
            <a:r>
              <a:rPr lang="ja-JP" altLang="ja-JP" sz="1800" dirty="0" smtClean="0">
                <a:latin typeface="+mj-ea"/>
                <a:ea typeface="+mj-ea"/>
              </a:rPr>
              <a:t>ヒックスはこれを</a:t>
            </a:r>
            <a:r>
              <a:rPr lang="en-US" altLang="ja-JP" sz="1800" b="1" i="1" dirty="0" smtClean="0">
                <a:latin typeface="+mj-ea"/>
                <a:ea typeface="+mj-ea"/>
              </a:rPr>
              <a:t>IS</a:t>
            </a:r>
            <a:r>
              <a:rPr lang="ja-JP" altLang="ja-JP" sz="1800" b="1" dirty="0" smtClean="0">
                <a:latin typeface="+mj-ea"/>
                <a:ea typeface="+mj-ea"/>
              </a:rPr>
              <a:t>曲線</a:t>
            </a:r>
            <a:r>
              <a:rPr lang="ja-JP" altLang="ja-JP" sz="1800" dirty="0" smtClean="0">
                <a:latin typeface="+mj-ea"/>
                <a:ea typeface="+mj-ea"/>
              </a:rPr>
              <a:t>（</a:t>
            </a:r>
            <a:r>
              <a:rPr lang="en-US" altLang="ja-JP" sz="1800" i="1" dirty="0" smtClean="0">
                <a:latin typeface="+mj-ea"/>
                <a:ea typeface="+mj-ea"/>
              </a:rPr>
              <a:t>IS </a:t>
            </a:r>
            <a:r>
              <a:rPr lang="en-US" altLang="ja-JP" sz="1800" dirty="0" smtClean="0">
                <a:latin typeface="+mj-ea"/>
                <a:ea typeface="+mj-ea"/>
              </a:rPr>
              <a:t>curve</a:t>
            </a:r>
            <a:r>
              <a:rPr lang="ja-JP" altLang="ja-JP" sz="1800" dirty="0" smtClean="0">
                <a:latin typeface="+mj-ea"/>
                <a:ea typeface="+mj-ea"/>
              </a:rPr>
              <a:t>）</a:t>
            </a:r>
            <a:r>
              <a:rPr lang="en-US" altLang="ja-JP" sz="1800" dirty="0" smtClean="0">
                <a:latin typeface="+mj-ea"/>
                <a:ea typeface="+mj-ea"/>
              </a:rPr>
              <a:t>, </a:t>
            </a:r>
            <a:r>
              <a:rPr lang="ja-JP" altLang="ja-JP" sz="1800" dirty="0" smtClean="0">
                <a:latin typeface="+mj-ea"/>
                <a:ea typeface="+mj-ea"/>
              </a:rPr>
              <a:t>生産物市場は均衡</a:t>
            </a:r>
            <a:r>
              <a:rPr lang="ja-JP" altLang="en-US" sz="1800" dirty="0" smtClean="0">
                <a:latin typeface="+mj-ea"/>
                <a:ea typeface="+mj-ea"/>
              </a:rPr>
              <a:t>、</a:t>
            </a:r>
            <a:r>
              <a:rPr lang="en-US" altLang="ja-JP" sz="1800" dirty="0" smtClean="0">
                <a:latin typeface="+mj-ea"/>
                <a:ea typeface="+mj-ea"/>
              </a:rPr>
              <a:t>16-1</a:t>
            </a:r>
            <a:r>
              <a:rPr lang="ja-JP" altLang="ja-JP" sz="1800" dirty="0" smtClean="0">
                <a:latin typeface="+mj-ea"/>
                <a:ea typeface="+mj-ea"/>
              </a:rPr>
              <a:t>図</a:t>
            </a:r>
            <a:r>
              <a:rPr lang="ja-JP" altLang="en-US"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いまの説明を</a:t>
            </a:r>
            <a:r>
              <a:rPr lang="ja-JP" altLang="ja-JP" sz="1800" dirty="0" smtClean="0">
                <a:latin typeface="+mj-ea"/>
                <a:ea typeface="+mj-ea"/>
              </a:rPr>
              <a:t>組み合わせた</a:t>
            </a:r>
            <a:endParaRPr lang="en-US" altLang="ja-JP" sz="1800" dirty="0" smtClean="0">
              <a:latin typeface="+mj-ea"/>
              <a:ea typeface="+mj-ea"/>
            </a:endParaRPr>
          </a:p>
          <a:p>
            <a:r>
              <a:rPr lang="ja-JP" altLang="ja-JP" sz="1800" dirty="0" smtClean="0">
                <a:latin typeface="+mj-ea"/>
                <a:ea typeface="+mj-ea"/>
              </a:rPr>
              <a:t>図</a:t>
            </a:r>
            <a:r>
              <a:rPr lang="ja-JP" altLang="ja-JP" sz="1800" dirty="0" smtClean="0">
                <a:latin typeface="+mj-ea"/>
                <a:ea typeface="+mj-ea"/>
              </a:rPr>
              <a:t>が</a:t>
            </a:r>
            <a:r>
              <a:rPr lang="en-US" altLang="ja-JP" sz="1800" dirty="0" smtClean="0">
                <a:latin typeface="+mj-ea"/>
                <a:ea typeface="+mj-ea"/>
              </a:rPr>
              <a:t>16-2</a:t>
            </a:r>
            <a:r>
              <a:rPr lang="ja-JP" altLang="ja-JP" sz="1800" dirty="0" smtClean="0">
                <a:latin typeface="+mj-ea"/>
                <a:ea typeface="+mj-ea"/>
              </a:rPr>
              <a:t>図、第</a:t>
            </a:r>
            <a:r>
              <a:rPr lang="en-US" altLang="ja-JP" sz="1800" dirty="0" smtClean="0">
                <a:latin typeface="+mj-ea"/>
                <a:ea typeface="+mj-ea"/>
              </a:rPr>
              <a:t>1</a:t>
            </a:r>
            <a:r>
              <a:rPr lang="ja-JP" altLang="ja-JP" sz="1800" dirty="0" smtClean="0">
                <a:latin typeface="+mj-ea"/>
                <a:ea typeface="+mj-ea"/>
              </a:rPr>
              <a:t>象限に</a:t>
            </a:r>
            <a:r>
              <a:rPr lang="en-US" altLang="ja-JP" sz="1800" i="1" dirty="0" smtClean="0">
                <a:latin typeface="+mj-ea"/>
                <a:ea typeface="+mj-ea"/>
              </a:rPr>
              <a:t>IS</a:t>
            </a:r>
          </a:p>
          <a:p>
            <a:r>
              <a:rPr lang="ja-JP" altLang="ja-JP" sz="1800" dirty="0" smtClean="0">
                <a:latin typeface="+mj-ea"/>
                <a:ea typeface="+mj-ea"/>
              </a:rPr>
              <a:t>曲線</a:t>
            </a:r>
            <a:r>
              <a:rPr lang="ja-JP" altLang="ja-JP" sz="1800" dirty="0" smtClean="0">
                <a:latin typeface="+mj-ea"/>
                <a:ea typeface="+mj-ea"/>
              </a:rPr>
              <a:t>、第</a:t>
            </a:r>
            <a:r>
              <a:rPr lang="en-US" altLang="ja-JP" sz="1800" dirty="0" smtClean="0">
                <a:latin typeface="+mj-ea"/>
                <a:ea typeface="+mj-ea"/>
              </a:rPr>
              <a:t>2</a:t>
            </a:r>
            <a:r>
              <a:rPr lang="ja-JP" altLang="ja-JP" sz="1800" dirty="0" smtClean="0">
                <a:latin typeface="+mj-ea"/>
                <a:ea typeface="+mj-ea"/>
              </a:rPr>
              <a:t>象限に投資曲線</a:t>
            </a:r>
            <a:r>
              <a:rPr lang="en-US" altLang="ja-JP" sz="1800" i="1" dirty="0" smtClean="0">
                <a:latin typeface="+mj-ea"/>
                <a:ea typeface="+mj-ea"/>
              </a:rPr>
              <a:t>I</a:t>
            </a:r>
            <a:r>
              <a:rPr lang="ja-JP" altLang="ja-JP" sz="1800" dirty="0" err="1" smtClean="0">
                <a:latin typeface="+mj-ea"/>
                <a:ea typeface="+mj-ea"/>
              </a:rPr>
              <a:t>、</a:t>
            </a:r>
            <a:endParaRPr lang="en-US" altLang="ja-JP" sz="1800" dirty="0" smtClean="0">
              <a:latin typeface="+mj-ea"/>
              <a:ea typeface="+mj-ea"/>
            </a:endParaRPr>
          </a:p>
          <a:p>
            <a:r>
              <a:rPr lang="ja-JP" altLang="ja-JP" sz="1800" dirty="0" smtClean="0">
                <a:latin typeface="+mj-ea"/>
                <a:ea typeface="+mj-ea"/>
              </a:rPr>
              <a:t>第</a:t>
            </a:r>
            <a:r>
              <a:rPr lang="en-US" altLang="ja-JP" sz="1800" dirty="0" smtClean="0">
                <a:latin typeface="+mj-ea"/>
                <a:ea typeface="+mj-ea"/>
              </a:rPr>
              <a:t>3</a:t>
            </a:r>
            <a:r>
              <a:rPr lang="ja-JP" altLang="ja-JP" sz="1800" dirty="0" smtClean="0">
                <a:latin typeface="+mj-ea"/>
                <a:ea typeface="+mj-ea"/>
              </a:rPr>
              <a:t>象限に投資</a:t>
            </a:r>
            <a:r>
              <a:rPr lang="en-US" altLang="ja-JP" sz="1800" i="1" dirty="0" smtClean="0">
                <a:latin typeface="+mj-ea"/>
                <a:ea typeface="+mj-ea"/>
              </a:rPr>
              <a:t>I</a:t>
            </a:r>
            <a:r>
              <a:rPr lang="ja-JP" altLang="en-US" sz="1800" dirty="0" smtClean="0">
                <a:latin typeface="+mj-ea"/>
                <a:ea typeface="+mj-ea"/>
              </a:rPr>
              <a:t>と貯蓄</a:t>
            </a:r>
            <a:r>
              <a:rPr lang="en-US" altLang="ja-JP" sz="1800" i="1" dirty="0" smtClean="0">
                <a:latin typeface="+mj-ea"/>
                <a:ea typeface="+mj-ea"/>
              </a:rPr>
              <a:t>S</a:t>
            </a:r>
            <a:r>
              <a:rPr lang="ja-JP" altLang="en-US" sz="1800" dirty="0" smtClean="0">
                <a:latin typeface="+mj-ea"/>
                <a:ea typeface="+mj-ea"/>
              </a:rPr>
              <a:t>の</a:t>
            </a:r>
            <a:endParaRPr lang="en-US" altLang="ja-JP" sz="1800" dirty="0" smtClean="0">
              <a:latin typeface="+mj-ea"/>
              <a:ea typeface="+mj-ea"/>
            </a:endParaRPr>
          </a:p>
          <a:p>
            <a:r>
              <a:rPr lang="ja-JP" altLang="en-US" sz="1800" dirty="0" smtClean="0">
                <a:latin typeface="+mj-ea"/>
                <a:ea typeface="+mj-ea"/>
              </a:rPr>
              <a:t>均等</a:t>
            </a:r>
            <a:r>
              <a:rPr lang="ja-JP" altLang="en-US" sz="1800" dirty="0" smtClean="0">
                <a:latin typeface="+mj-ea"/>
                <a:ea typeface="+mj-ea"/>
              </a:rPr>
              <a:t>線</a:t>
            </a:r>
            <a:endParaRPr lang="en-US" altLang="ja-JP" sz="1800" dirty="0" smtClean="0">
              <a:latin typeface="+mj-ea"/>
              <a:ea typeface="+mj-ea"/>
            </a:endParaRPr>
          </a:p>
          <a:p>
            <a:pPr>
              <a:buNone/>
            </a:pPr>
            <a:endParaRPr lang="en-US" altLang="ja-JP" sz="1800" dirty="0" smtClean="0"/>
          </a:p>
          <a:p>
            <a:endParaRPr lang="en-US" altLang="ja-JP" sz="1800" dirty="0" smtClean="0"/>
          </a:p>
          <a:p>
            <a:endParaRPr lang="en-US" altLang="ja-JP" sz="1800" dirty="0" smtClean="0"/>
          </a:p>
          <a:p>
            <a:endParaRPr lang="en-US" altLang="ja-JP" sz="1800" dirty="0" smtClean="0"/>
          </a:p>
          <a:p>
            <a:endParaRPr lang="ja-JP" altLang="ja-JP" sz="1800" dirty="0" smtClean="0"/>
          </a:p>
          <a:p>
            <a:endParaRPr lang="en-US" altLang="ja-JP" sz="1800" dirty="0" smtClean="0"/>
          </a:p>
          <a:p>
            <a:endParaRPr lang="en-US" altLang="ja-JP" sz="1800" dirty="0" smtClean="0"/>
          </a:p>
          <a:p>
            <a:endParaRPr lang="en-US" altLang="ja-JP" sz="1800" dirty="0" smtClean="0"/>
          </a:p>
        </p:txBody>
      </p:sp>
      <p:pic>
        <p:nvPicPr>
          <p:cNvPr id="4" name="図 3"/>
          <p:cNvPicPr/>
          <p:nvPr/>
        </p:nvPicPr>
        <p:blipFill>
          <a:blip r:embed="rId3" cstate="print"/>
          <a:srcRect/>
          <a:stretch>
            <a:fillRect/>
          </a:stretch>
        </p:blipFill>
        <p:spPr bwMode="auto">
          <a:xfrm>
            <a:off x="3203848" y="4077072"/>
            <a:ext cx="5940152" cy="266429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0" y="1"/>
            <a:ext cx="9144000" cy="548679"/>
          </a:xfrm>
        </p:spPr>
        <p:txBody>
          <a:bodyPr>
            <a:normAutofit fontScale="90000"/>
          </a:bodyPr>
          <a:lstStyle/>
          <a:p>
            <a:r>
              <a:rPr lang="ja-JP" altLang="ja-JP" sz="2000" b="1" dirty="0" smtClean="0"/>
              <a:t>２</a:t>
            </a:r>
            <a:r>
              <a:rPr lang="en-US" altLang="ja-JP" sz="2000" b="1" dirty="0" smtClean="0"/>
              <a:t>C</a:t>
            </a:r>
            <a:r>
              <a:rPr lang="ja-JP" altLang="ja-JP" sz="2000" b="1" dirty="0" err="1" smtClean="0"/>
              <a:t>．</a:t>
            </a:r>
            <a:r>
              <a:rPr lang="en-US" altLang="ja-JP" sz="2000" b="1" dirty="0" smtClean="0"/>
              <a:t>Equilibrium </a:t>
            </a:r>
            <a:r>
              <a:rPr lang="en-US" altLang="ja-JP" sz="2000" b="1" dirty="0" smtClean="0"/>
              <a:t>in Goods Market and IS </a:t>
            </a:r>
            <a:r>
              <a:rPr lang="en-US" altLang="ja-JP" sz="2000" b="1" dirty="0" smtClean="0"/>
              <a:t>Curve    </a:t>
            </a:r>
            <a:r>
              <a:rPr lang="ja-JP" altLang="ja-JP" sz="2000" b="1" dirty="0" smtClean="0"/>
              <a:t>生産物</a:t>
            </a:r>
            <a:r>
              <a:rPr lang="ja-JP" altLang="ja-JP" sz="2000" b="1" dirty="0" smtClean="0"/>
              <a:t>市場の均衡と</a:t>
            </a:r>
            <a:r>
              <a:rPr lang="en-US" altLang="ja-JP" sz="2000" b="1" i="1" dirty="0" smtClean="0"/>
              <a:t>IS</a:t>
            </a:r>
            <a:r>
              <a:rPr lang="ja-JP" altLang="ja-JP" sz="2000" b="1" dirty="0" smtClean="0"/>
              <a:t>曲線</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692696"/>
            <a:ext cx="9144000" cy="5808117"/>
          </a:xfrm>
        </p:spPr>
        <p:txBody>
          <a:bodyPr/>
          <a:lstStyle/>
          <a:p>
            <a:pPr>
              <a:buNone/>
            </a:pPr>
            <a:r>
              <a:rPr lang="en-US" altLang="ja-JP" sz="1800" dirty="0" smtClean="0"/>
              <a:t>A </a:t>
            </a:r>
            <a:r>
              <a:rPr lang="en-US" altLang="ja-JP" sz="1800" dirty="0" smtClean="0"/>
              <a:t>diagram combining the explanations here is Figure 16-2, the investment curve </a:t>
            </a:r>
            <a:r>
              <a:rPr lang="en-US" altLang="ja-JP" sz="1800" i="1" dirty="0" smtClean="0"/>
              <a:t>I</a:t>
            </a:r>
            <a:r>
              <a:rPr lang="en-US" altLang="ja-JP" sz="1800" dirty="0" smtClean="0"/>
              <a:t> in the second quadrant, the curve in the third quadrant shows equality of </a:t>
            </a:r>
            <a:r>
              <a:rPr lang="en-US" altLang="ja-JP" sz="1800" i="1" dirty="0" smtClean="0"/>
              <a:t>I </a:t>
            </a:r>
            <a:r>
              <a:rPr lang="en-US" altLang="ja-JP" sz="1800" dirty="0" smtClean="0"/>
              <a:t>and </a:t>
            </a:r>
            <a:r>
              <a:rPr lang="en-US" altLang="ja-JP" sz="1800" i="1" dirty="0" smtClean="0"/>
              <a:t>S, </a:t>
            </a:r>
            <a:r>
              <a:rPr lang="en-US" altLang="ja-JP" sz="1800" dirty="0" smtClean="0"/>
              <a:t>the</a:t>
            </a:r>
            <a:r>
              <a:rPr lang="ja-JP" altLang="en-US" sz="1800" dirty="0" smtClean="0"/>
              <a:t> </a:t>
            </a:r>
            <a:r>
              <a:rPr lang="en-US" altLang="ja-JP" sz="1800" dirty="0" smtClean="0"/>
              <a:t>savings curve in the fourth quadrant.</a:t>
            </a:r>
            <a:r>
              <a:rPr lang="ja-JP" altLang="ja-JP" sz="1800" dirty="0" smtClean="0"/>
              <a:t> ⇒</a:t>
            </a:r>
            <a:r>
              <a:rPr lang="en-US" altLang="ja-JP" sz="1800" dirty="0" smtClean="0"/>
              <a:t> the </a:t>
            </a:r>
            <a:r>
              <a:rPr lang="en-US" altLang="ja-JP" sz="1800" i="1" dirty="0" smtClean="0"/>
              <a:t>IS </a:t>
            </a:r>
            <a:r>
              <a:rPr lang="en-US" altLang="ja-JP" sz="1800" dirty="0" smtClean="0"/>
              <a:t>curve is derived in the first quadrant</a:t>
            </a:r>
            <a:r>
              <a:rPr lang="en-US" altLang="ja-JP" sz="1800" dirty="0" smtClean="0"/>
              <a:t>,</a:t>
            </a:r>
          </a:p>
          <a:p>
            <a:r>
              <a:rPr lang="ja-JP" altLang="ja-JP" sz="1800" dirty="0" smtClean="0">
                <a:latin typeface="+mj-ea"/>
                <a:ea typeface="+mj-ea"/>
              </a:rPr>
              <a:t>いまの説明を組み合わせた図が</a:t>
            </a:r>
            <a:r>
              <a:rPr lang="en-US" altLang="ja-JP" sz="1800" dirty="0" smtClean="0">
                <a:latin typeface="+mj-ea"/>
                <a:ea typeface="+mj-ea"/>
              </a:rPr>
              <a:t>16-2</a:t>
            </a:r>
            <a:r>
              <a:rPr lang="ja-JP" altLang="ja-JP" sz="1800" dirty="0" smtClean="0">
                <a:latin typeface="+mj-ea"/>
                <a:ea typeface="+mj-ea"/>
              </a:rPr>
              <a:t>図、第</a:t>
            </a:r>
            <a:r>
              <a:rPr lang="en-US" altLang="ja-JP" sz="1800" dirty="0" smtClean="0">
                <a:latin typeface="+mj-ea"/>
                <a:ea typeface="+mj-ea"/>
              </a:rPr>
              <a:t>2</a:t>
            </a:r>
            <a:r>
              <a:rPr lang="ja-JP" altLang="ja-JP" sz="1800" dirty="0" smtClean="0">
                <a:latin typeface="+mj-ea"/>
                <a:ea typeface="+mj-ea"/>
              </a:rPr>
              <a:t>象限に投資曲線</a:t>
            </a:r>
            <a:r>
              <a:rPr lang="en-US" altLang="ja-JP" sz="1800" i="1" dirty="0" smtClean="0">
                <a:latin typeface="+mj-ea"/>
                <a:ea typeface="+mj-ea"/>
              </a:rPr>
              <a:t>I</a:t>
            </a:r>
            <a:r>
              <a:rPr lang="ja-JP" altLang="ja-JP" sz="1800" dirty="0" err="1" smtClean="0">
                <a:latin typeface="+mj-ea"/>
                <a:ea typeface="+mj-ea"/>
              </a:rPr>
              <a:t>、</a:t>
            </a:r>
            <a:r>
              <a:rPr lang="ja-JP" altLang="ja-JP" sz="1800" dirty="0" smtClean="0">
                <a:latin typeface="+mj-ea"/>
                <a:ea typeface="+mj-ea"/>
              </a:rPr>
              <a:t>第</a:t>
            </a:r>
            <a:r>
              <a:rPr lang="en-US" altLang="ja-JP" sz="1800" dirty="0" smtClean="0">
                <a:latin typeface="+mj-ea"/>
                <a:ea typeface="+mj-ea"/>
              </a:rPr>
              <a:t>3</a:t>
            </a:r>
            <a:r>
              <a:rPr lang="ja-JP" altLang="ja-JP" sz="1800" dirty="0" smtClean="0">
                <a:latin typeface="+mj-ea"/>
                <a:ea typeface="+mj-ea"/>
              </a:rPr>
              <a:t>象限に投資</a:t>
            </a:r>
            <a:r>
              <a:rPr lang="en-US" altLang="ja-JP" sz="1800" i="1" dirty="0" smtClean="0">
                <a:latin typeface="+mj-ea"/>
                <a:ea typeface="+mj-ea"/>
              </a:rPr>
              <a:t>I</a:t>
            </a:r>
            <a:r>
              <a:rPr lang="ja-JP" altLang="ja-JP" sz="1800" dirty="0" smtClean="0">
                <a:latin typeface="+mj-ea"/>
                <a:ea typeface="+mj-ea"/>
              </a:rPr>
              <a:t>＝貯蓄</a:t>
            </a:r>
            <a:r>
              <a:rPr lang="en-US" altLang="ja-JP" sz="1800" i="1" dirty="0" smtClean="0">
                <a:latin typeface="+mj-ea"/>
                <a:ea typeface="+mj-ea"/>
              </a:rPr>
              <a:t>S</a:t>
            </a:r>
            <a:r>
              <a:rPr lang="ja-JP" altLang="ja-JP" sz="1800" dirty="0" err="1" smtClean="0">
                <a:latin typeface="+mj-ea"/>
                <a:ea typeface="+mj-ea"/>
              </a:rPr>
              <a:t>の均</a:t>
            </a:r>
            <a:r>
              <a:rPr lang="ja-JP" altLang="ja-JP" sz="1800" dirty="0" smtClean="0">
                <a:latin typeface="+mj-ea"/>
                <a:ea typeface="+mj-ea"/>
              </a:rPr>
              <a:t>等式、第</a:t>
            </a:r>
            <a:r>
              <a:rPr lang="en-US" altLang="ja-JP" sz="1800" dirty="0" smtClean="0">
                <a:latin typeface="+mj-ea"/>
                <a:ea typeface="+mj-ea"/>
              </a:rPr>
              <a:t>4</a:t>
            </a:r>
            <a:r>
              <a:rPr lang="ja-JP" altLang="ja-JP" sz="1800" dirty="0" smtClean="0">
                <a:latin typeface="+mj-ea"/>
                <a:ea typeface="+mj-ea"/>
              </a:rPr>
              <a:t>象限に貯蓄曲線</a:t>
            </a:r>
            <a:r>
              <a:rPr lang="en-US" altLang="ja-JP" sz="1800" i="1" dirty="0" smtClean="0">
                <a:latin typeface="+mj-ea"/>
                <a:ea typeface="+mj-ea"/>
              </a:rPr>
              <a:t>S</a:t>
            </a:r>
            <a:r>
              <a:rPr lang="ja-JP" altLang="ja-JP" sz="1800" dirty="0" err="1" smtClean="0">
                <a:latin typeface="+mj-ea"/>
                <a:ea typeface="+mj-ea"/>
              </a:rPr>
              <a:t>、</a:t>
            </a:r>
            <a:r>
              <a:rPr lang="ja-JP" altLang="ja-JP" sz="1800" dirty="0" smtClean="0">
                <a:latin typeface="+mj-ea"/>
                <a:ea typeface="+mj-ea"/>
              </a:rPr>
              <a:t>⇒第</a:t>
            </a:r>
            <a:r>
              <a:rPr lang="en-US" altLang="ja-JP" sz="1800" dirty="0" smtClean="0">
                <a:latin typeface="+mj-ea"/>
                <a:ea typeface="+mj-ea"/>
              </a:rPr>
              <a:t>1</a:t>
            </a:r>
            <a:r>
              <a:rPr lang="ja-JP" altLang="ja-JP" sz="1800" dirty="0" smtClean="0">
                <a:latin typeface="+mj-ea"/>
                <a:ea typeface="+mj-ea"/>
              </a:rPr>
              <a:t>象限に</a:t>
            </a:r>
            <a:r>
              <a:rPr lang="en-US" altLang="ja-JP" sz="1800" i="1" dirty="0" smtClean="0">
                <a:latin typeface="+mj-ea"/>
                <a:ea typeface="+mj-ea"/>
              </a:rPr>
              <a:t>IS</a:t>
            </a:r>
            <a:r>
              <a:rPr lang="ja-JP" altLang="ja-JP" sz="1800" dirty="0" smtClean="0">
                <a:latin typeface="+mj-ea"/>
                <a:ea typeface="+mj-ea"/>
              </a:rPr>
              <a:t>曲線</a:t>
            </a:r>
            <a:r>
              <a:rPr lang="ja-JP" altLang="en-US" sz="1800" dirty="0" smtClean="0">
                <a:latin typeface="+mj-ea"/>
                <a:ea typeface="+mj-ea"/>
              </a:rPr>
              <a:t>が導かれる</a:t>
            </a:r>
            <a:endParaRPr lang="en-US" altLang="ja-JP" sz="1800" dirty="0" smtClean="0">
              <a:latin typeface="+mj-ea"/>
              <a:ea typeface="+mj-ea"/>
            </a:endParaRPr>
          </a:p>
          <a:p>
            <a:r>
              <a:rPr lang="ja-JP" altLang="ja-JP" sz="1800" dirty="0" smtClean="0">
                <a:latin typeface="+mj-ea"/>
                <a:ea typeface="+mj-ea"/>
              </a:rPr>
              <a:t>　　</a:t>
            </a:r>
            <a:r>
              <a:rPr lang="en-US" altLang="ja-JP" sz="1800" dirty="0" smtClean="0">
                <a:latin typeface="+mj-ea"/>
                <a:ea typeface="+mj-ea"/>
              </a:rPr>
              <a:t>16-2</a:t>
            </a:r>
            <a:r>
              <a:rPr lang="ja-JP" altLang="ja-JP" sz="1800" dirty="0" smtClean="0">
                <a:latin typeface="+mj-ea"/>
                <a:ea typeface="+mj-ea"/>
              </a:rPr>
              <a:t>図</a:t>
            </a:r>
            <a:endParaRPr lang="en-US" altLang="ja-JP" sz="1800" dirty="0" smtClean="0">
              <a:latin typeface="+mj-ea"/>
              <a:ea typeface="+mj-ea"/>
            </a:endParaRPr>
          </a:p>
          <a:p>
            <a:pPr>
              <a:buNone/>
            </a:pPr>
            <a:r>
              <a:rPr lang="en-US" altLang="ja-JP" sz="1800" dirty="0" smtClean="0"/>
              <a:t> </a:t>
            </a:r>
            <a:endParaRPr lang="ja-JP" altLang="ja-JP" sz="1800" dirty="0" smtClean="0"/>
          </a:p>
          <a:p>
            <a:endParaRPr lang="en-US" altLang="ja-JP" sz="1800" dirty="0" smtClean="0"/>
          </a:p>
          <a:p>
            <a:endParaRPr lang="en-US" altLang="ja-JP" sz="1800" dirty="0" smtClean="0"/>
          </a:p>
          <a:p>
            <a:endParaRPr lang="ja-JP" altLang="ja-JP" sz="1800" dirty="0" smtClean="0"/>
          </a:p>
          <a:p>
            <a:endParaRPr lang="en-US" altLang="ja-JP" sz="1800" dirty="0" smtClean="0"/>
          </a:p>
          <a:p>
            <a:endParaRPr lang="en-US" altLang="ja-JP" sz="1800" dirty="0" smtClean="0"/>
          </a:p>
          <a:p>
            <a:pPr>
              <a:buNone/>
            </a:pPr>
            <a:endParaRPr lang="en-US" altLang="ja-JP" sz="1800" dirty="0" smtClean="0"/>
          </a:p>
        </p:txBody>
      </p:sp>
      <p:pic>
        <p:nvPicPr>
          <p:cNvPr id="5" name="図 4"/>
          <p:cNvPicPr/>
          <p:nvPr/>
        </p:nvPicPr>
        <p:blipFill>
          <a:blip r:embed="rId2" cstate="print"/>
          <a:srcRect/>
          <a:stretch>
            <a:fillRect/>
          </a:stretch>
        </p:blipFill>
        <p:spPr bwMode="auto">
          <a:xfrm>
            <a:off x="4499992" y="2564904"/>
            <a:ext cx="4644008" cy="4293096"/>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
            <a:ext cx="9144000" cy="404663"/>
          </a:xfrm>
        </p:spPr>
        <p:txBody>
          <a:bodyPr>
            <a:normAutofit fontScale="90000"/>
          </a:bodyPr>
          <a:lstStyle/>
          <a:p>
            <a:r>
              <a:rPr lang="ja-JP" altLang="ja-JP" sz="2000" b="1" dirty="0" smtClean="0"/>
              <a:t>３</a:t>
            </a:r>
            <a:r>
              <a:rPr lang="ja-JP" altLang="en-US" sz="2000" b="1" dirty="0" smtClean="0"/>
              <a:t>．</a:t>
            </a:r>
            <a:r>
              <a:rPr lang="en-US" altLang="ja-JP" sz="2000" b="1" dirty="0" smtClean="0"/>
              <a:t>Equilibrium </a:t>
            </a:r>
            <a:r>
              <a:rPr lang="en-US" altLang="ja-JP" sz="2000" b="1" dirty="0" smtClean="0"/>
              <a:t>in Money Market and LM </a:t>
            </a:r>
            <a:r>
              <a:rPr lang="en-US" altLang="ja-JP" sz="2000" b="1" dirty="0" smtClean="0"/>
              <a:t>Curve    </a:t>
            </a:r>
            <a:r>
              <a:rPr lang="ja-JP" altLang="ja-JP" sz="2000" b="1" dirty="0" smtClean="0"/>
              <a:t>貨幣</a:t>
            </a:r>
            <a:r>
              <a:rPr lang="ja-JP" altLang="ja-JP" sz="2000" b="1" dirty="0" smtClean="0"/>
              <a:t>市場の均衡と</a:t>
            </a:r>
            <a:r>
              <a:rPr lang="en-US" altLang="ja-JP" sz="2000" b="1" i="1" dirty="0" smtClean="0"/>
              <a:t>LM</a:t>
            </a:r>
            <a:r>
              <a:rPr lang="ja-JP" altLang="ja-JP" sz="2000" b="1" dirty="0" smtClean="0"/>
              <a:t>曲線</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404664"/>
            <a:ext cx="9144000" cy="6453336"/>
          </a:xfrm>
        </p:spPr>
        <p:txBody>
          <a:bodyPr>
            <a:noAutofit/>
          </a:bodyPr>
          <a:lstStyle/>
          <a:p>
            <a:pPr>
              <a:buNone/>
            </a:pPr>
            <a:r>
              <a:rPr lang="en-US" altLang="ja-JP" sz="1600" b="1" dirty="0" smtClean="0"/>
              <a:t>Cambridge </a:t>
            </a:r>
            <a:r>
              <a:rPr lang="en-US" altLang="ja-JP" sz="1600" b="1" dirty="0" smtClean="0"/>
              <a:t>quantity theory of cash balance </a:t>
            </a:r>
            <a:r>
              <a:rPr lang="en-US" altLang="ja-JP" sz="1600" dirty="0" smtClean="0"/>
              <a:t>is based on transactions and precautionary motives and </a:t>
            </a:r>
            <a:r>
              <a:rPr lang="en-US" altLang="ja-JP" sz="1600" b="1" dirty="0" smtClean="0"/>
              <a:t>Keyes’s theory of liquidity preference </a:t>
            </a:r>
            <a:r>
              <a:rPr lang="en-US" altLang="ja-JP" sz="1600" dirty="0" smtClean="0"/>
              <a:t>is based on speculative motive. The two leads to money demand function, </a:t>
            </a:r>
            <a:r>
              <a:rPr lang="ja-JP" altLang="ja-JP" sz="1600" dirty="0" smtClean="0"/>
              <a:t>　</a:t>
            </a:r>
            <a:r>
              <a:rPr lang="en-US" altLang="ja-JP" sz="1600" i="1" dirty="0" smtClean="0"/>
              <a:t>M</a:t>
            </a:r>
            <a:r>
              <a:rPr lang="en-US" altLang="ja-JP" sz="1600" i="1" baseline="30000" dirty="0" smtClean="0"/>
              <a:t>D</a:t>
            </a:r>
            <a:r>
              <a:rPr lang="ja-JP" altLang="ja-JP" sz="1600" dirty="0" smtClean="0"/>
              <a:t>／</a:t>
            </a:r>
            <a:r>
              <a:rPr lang="en-US" altLang="ja-JP" sz="1600" i="1" dirty="0" smtClean="0"/>
              <a:t>P</a:t>
            </a:r>
            <a:r>
              <a:rPr lang="ja-JP" altLang="ja-JP" sz="1600" dirty="0" smtClean="0"/>
              <a:t>＝</a:t>
            </a:r>
            <a:r>
              <a:rPr lang="en-US" altLang="ja-JP" sz="1600" i="1" dirty="0" err="1" smtClean="0"/>
              <a:t>kY</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 </a:t>
            </a:r>
            <a:r>
              <a:rPr lang="ja-JP" altLang="ja-JP" sz="1600" dirty="0" smtClean="0"/>
              <a:t>＝</a:t>
            </a:r>
            <a:r>
              <a:rPr lang="en-US" altLang="ja-JP" sz="1600" i="1" dirty="0" smtClean="0"/>
              <a:t>m</a:t>
            </a:r>
            <a:r>
              <a:rPr lang="en-US" altLang="ja-JP" sz="1600" baseline="-25000" dirty="0" smtClean="0"/>
              <a:t>1</a:t>
            </a:r>
            <a:r>
              <a:rPr lang="ja-JP" altLang="ja-JP" sz="1600" dirty="0" smtClean="0"/>
              <a:t>＋</a:t>
            </a:r>
            <a:r>
              <a:rPr lang="en-US" altLang="ja-JP" sz="1600" i="1" dirty="0" smtClean="0"/>
              <a:t>m</a:t>
            </a:r>
            <a:r>
              <a:rPr lang="en-US" altLang="ja-JP" sz="1600" baseline="-25000" dirty="0" smtClean="0"/>
              <a:t>2</a:t>
            </a:r>
            <a:r>
              <a:rPr lang="en-US" altLang="ja-JP" sz="1600" dirty="0" smtClean="0"/>
              <a:t/>
            </a:r>
            <a:br>
              <a:rPr lang="en-US" altLang="ja-JP" sz="1600" dirty="0" smtClean="0"/>
            </a:br>
            <a:r>
              <a:rPr lang="en-US" altLang="ja-JP" sz="1600" dirty="0" smtClean="0"/>
              <a:t>Money supply </a:t>
            </a:r>
            <a:r>
              <a:rPr lang="en-US" altLang="ja-JP" sz="1600" i="1" dirty="0" smtClean="0"/>
              <a:t>M</a:t>
            </a:r>
            <a:r>
              <a:rPr lang="en-US" altLang="ja-JP" sz="1600" i="1" baseline="30000" dirty="0" smtClean="0"/>
              <a:t>S</a:t>
            </a:r>
            <a:r>
              <a:rPr lang="en-US" altLang="ja-JP" sz="1600" dirty="0" smtClean="0"/>
              <a:t> is </a:t>
            </a:r>
            <a:r>
              <a:rPr lang="en-US" altLang="ja-JP" sz="1600" i="1" dirty="0" smtClean="0"/>
              <a:t>M</a:t>
            </a:r>
            <a:r>
              <a:rPr lang="en-US" altLang="ja-JP" sz="1600" i="1" baseline="30000" dirty="0" smtClean="0"/>
              <a:t>S</a:t>
            </a:r>
            <a:r>
              <a:rPr lang="ja-JP" altLang="ja-JP" sz="1600" dirty="0" smtClean="0"/>
              <a:t>／</a:t>
            </a:r>
            <a:r>
              <a:rPr lang="en-US" altLang="ja-JP" sz="1600" i="1" dirty="0" smtClean="0"/>
              <a:t>P</a:t>
            </a:r>
            <a:r>
              <a:rPr lang="ja-JP" altLang="ja-JP" sz="1600" dirty="0" smtClean="0"/>
              <a:t>＝</a:t>
            </a:r>
            <a:r>
              <a:rPr lang="en-US" altLang="ja-JP" sz="1600" i="1" dirty="0" smtClean="0"/>
              <a:t>M</a:t>
            </a:r>
            <a:r>
              <a:rPr lang="ja-JP" altLang="ja-JP" sz="1600" dirty="0" smtClean="0"/>
              <a:t>／</a:t>
            </a:r>
            <a:r>
              <a:rPr lang="en-US" altLang="ja-JP" sz="1600" i="1" dirty="0" smtClean="0"/>
              <a:t>P </a:t>
            </a:r>
            <a:endParaRPr lang="en-US" altLang="ja-JP" sz="1600" dirty="0" smtClean="0"/>
          </a:p>
          <a:p>
            <a:pPr>
              <a:buNone/>
            </a:pPr>
            <a:r>
              <a:rPr lang="en-US" altLang="ja-JP" sz="1600" dirty="0" smtClean="0"/>
              <a:t>∴ Equilibrium of supply and demand in the money market is,</a:t>
            </a:r>
            <a:br>
              <a:rPr lang="en-US" altLang="ja-JP" sz="1600" dirty="0" smtClean="0"/>
            </a:br>
            <a:r>
              <a:rPr lang="en-US" altLang="ja-JP" sz="1600" i="1" dirty="0" smtClean="0"/>
              <a:t>M</a:t>
            </a:r>
            <a:r>
              <a:rPr lang="ja-JP" altLang="ja-JP" sz="1600" dirty="0" smtClean="0"/>
              <a:t>／</a:t>
            </a:r>
            <a:r>
              <a:rPr lang="en-US" altLang="ja-JP" sz="1600" i="1" dirty="0" smtClean="0"/>
              <a:t>P</a:t>
            </a:r>
            <a:r>
              <a:rPr lang="ja-JP" altLang="ja-JP" sz="1600" dirty="0" smtClean="0"/>
              <a:t>＝</a:t>
            </a:r>
            <a:r>
              <a:rPr lang="en-US" altLang="ja-JP" sz="1600" i="1" dirty="0" err="1" smtClean="0"/>
              <a:t>kY</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 </a:t>
            </a:r>
            <a:r>
              <a:rPr lang="ja-JP" altLang="ja-JP" sz="1600" dirty="0" smtClean="0"/>
              <a:t>＝</a:t>
            </a:r>
            <a:r>
              <a:rPr lang="en-US" altLang="ja-JP" sz="1600" i="1" dirty="0" smtClean="0"/>
              <a:t>m</a:t>
            </a:r>
            <a:r>
              <a:rPr lang="en-US" altLang="ja-JP" sz="1600" baseline="-25000" dirty="0" smtClean="0"/>
              <a:t>1</a:t>
            </a:r>
            <a:r>
              <a:rPr lang="ja-JP" altLang="ja-JP" sz="1600" dirty="0" smtClean="0"/>
              <a:t>＋</a:t>
            </a:r>
            <a:r>
              <a:rPr lang="en-US" altLang="ja-JP" sz="1600" i="1" dirty="0" smtClean="0"/>
              <a:t>m</a:t>
            </a:r>
            <a:r>
              <a:rPr lang="en-US" altLang="ja-JP" sz="1600" baseline="-25000" dirty="0" smtClean="0"/>
              <a:t>2</a:t>
            </a:r>
            <a:r>
              <a:rPr lang="ja-JP" altLang="en-US" sz="1600" baseline="-25000" dirty="0" smtClean="0"/>
              <a:t>　</a:t>
            </a:r>
            <a:endParaRPr lang="en-US" altLang="ja-JP" sz="1600" dirty="0" smtClean="0"/>
          </a:p>
          <a:p>
            <a:pPr>
              <a:buNone/>
            </a:pPr>
            <a:r>
              <a:rPr lang="en-US" altLang="ja-JP" sz="1600" dirty="0" smtClean="0"/>
              <a:t>The money demand of the quantity theory of cash balance is </a:t>
            </a:r>
            <a:r>
              <a:rPr lang="en-US" altLang="ja-JP" sz="1600" b="1" i="1" dirty="0" smtClean="0"/>
              <a:t>m</a:t>
            </a:r>
            <a:r>
              <a:rPr lang="en-US" altLang="ja-JP" sz="1600" b="1" baseline="-25000" dirty="0" smtClean="0"/>
              <a:t>1</a:t>
            </a:r>
            <a:r>
              <a:rPr lang="ja-JP" altLang="ja-JP" sz="1600" b="1" dirty="0" smtClean="0"/>
              <a:t>＝</a:t>
            </a:r>
            <a:r>
              <a:rPr lang="en-US" altLang="ja-JP" sz="1600" b="1" i="1" dirty="0" err="1" smtClean="0"/>
              <a:t>kY</a:t>
            </a:r>
            <a:r>
              <a:rPr lang="en-US" altLang="ja-JP" sz="1600" b="1" i="1" dirty="0" smtClean="0"/>
              <a:t> </a:t>
            </a:r>
            <a:r>
              <a:rPr lang="en-US" altLang="ja-JP" sz="1600" i="1" dirty="0" smtClean="0"/>
              <a:t>, </a:t>
            </a:r>
            <a:r>
              <a:rPr lang="en-US" altLang="ja-JP" sz="1600" dirty="0" smtClean="0"/>
              <a:t>shown in Figure 16-3 (1).</a:t>
            </a:r>
          </a:p>
          <a:p>
            <a:pPr>
              <a:buNone/>
            </a:pPr>
            <a:r>
              <a:rPr lang="en-US" altLang="ja-JP" sz="1600" dirty="0" smtClean="0"/>
              <a:t>The money demand of the theory of liquidity preference is </a:t>
            </a:r>
            <a:r>
              <a:rPr lang="en-US" altLang="ja-JP" sz="1600" b="1" i="1" dirty="0" smtClean="0"/>
              <a:t>m</a:t>
            </a:r>
            <a:r>
              <a:rPr lang="en-US" altLang="ja-JP" sz="1600" b="1" baseline="-25000" dirty="0" smtClean="0"/>
              <a:t>2</a:t>
            </a:r>
            <a:r>
              <a:rPr lang="ja-JP" altLang="ja-JP" sz="1600" b="1" dirty="0" smtClean="0"/>
              <a:t>＝</a:t>
            </a:r>
            <a:r>
              <a:rPr lang="en-US" altLang="ja-JP" sz="1600" b="1" i="1" dirty="0" smtClean="0"/>
              <a:t>L</a:t>
            </a:r>
            <a:r>
              <a:rPr lang="en-US" altLang="ja-JP" sz="1600" b="1" dirty="0" smtClean="0"/>
              <a:t>(</a:t>
            </a:r>
            <a:r>
              <a:rPr lang="en-US" altLang="ja-JP" sz="1600" b="1" i="1" dirty="0" err="1" smtClean="0"/>
              <a:t>i</a:t>
            </a:r>
            <a:r>
              <a:rPr lang="en-US" altLang="ja-JP" sz="1600" b="1" dirty="0" smtClean="0"/>
              <a:t>) </a:t>
            </a:r>
            <a:r>
              <a:rPr lang="en-US" altLang="ja-JP" sz="1600" dirty="0" smtClean="0"/>
              <a:t>, shown in Figure 16-3 (2)</a:t>
            </a:r>
          </a:p>
          <a:p>
            <a:pPr>
              <a:buNone/>
            </a:pPr>
            <a:r>
              <a:rPr lang="en-US" altLang="ja-JP" sz="1600" dirty="0" smtClean="0"/>
              <a:t>When the interest rate is </a:t>
            </a:r>
            <a:r>
              <a:rPr lang="en-US" altLang="ja-JP" sz="1600" i="1" dirty="0" smtClean="0"/>
              <a:t>i</a:t>
            </a:r>
            <a:r>
              <a:rPr lang="en-US" altLang="ja-JP" sz="1600" baseline="-25000" dirty="0" smtClean="0"/>
              <a:t>0</a:t>
            </a:r>
            <a:r>
              <a:rPr lang="en-US" altLang="ja-JP" sz="1600" dirty="0" smtClean="0"/>
              <a:t>, money demand based on speculative motive is </a:t>
            </a:r>
            <a:r>
              <a:rPr lang="en-US" altLang="ja-JP" sz="1600" i="1" dirty="0" smtClean="0"/>
              <a:t>m</a:t>
            </a:r>
            <a:r>
              <a:rPr lang="en-US" altLang="ja-JP" sz="1600" baseline="-25000" dirty="0" smtClean="0"/>
              <a:t>20  </a:t>
            </a:r>
            <a:r>
              <a:rPr lang="en-US" altLang="ja-JP" sz="1600" dirty="0" smtClean="0"/>
              <a:t>in Figure 16-3 (2).</a:t>
            </a:r>
            <a:r>
              <a:rPr lang="ja-JP" altLang="en-US" sz="1600" dirty="0" smtClean="0"/>
              <a:t>　　　</a:t>
            </a:r>
            <a:r>
              <a:rPr lang="en-US" altLang="ja-JP" sz="1600" dirty="0" smtClean="0"/>
              <a:t> </a:t>
            </a:r>
          </a:p>
          <a:p>
            <a:pPr>
              <a:buNone/>
            </a:pPr>
            <a:r>
              <a:rPr lang="en-US" altLang="ja-JP" sz="1600" dirty="0" smtClean="0"/>
              <a:t>Money demand based on transactions motive is </a:t>
            </a:r>
            <a:r>
              <a:rPr lang="en-US" altLang="ja-JP" sz="1600" i="1" dirty="0" smtClean="0"/>
              <a:t>m</a:t>
            </a:r>
            <a:r>
              <a:rPr lang="en-US" altLang="ja-JP" sz="1600" baseline="-25000" dirty="0" smtClean="0"/>
              <a:t>10</a:t>
            </a:r>
            <a:r>
              <a:rPr lang="en-US" altLang="ja-JP" sz="1600" dirty="0" smtClean="0"/>
              <a:t> in Figure 16-3 (1).  The corresponding national income is </a:t>
            </a:r>
            <a:r>
              <a:rPr lang="en-US" altLang="ja-JP" sz="1600" i="1" dirty="0" smtClean="0"/>
              <a:t>Y</a:t>
            </a:r>
            <a:r>
              <a:rPr lang="en-US" altLang="ja-JP" sz="1600" baseline="-25000" dirty="0" smtClean="0"/>
              <a:t>0</a:t>
            </a:r>
            <a:r>
              <a:rPr lang="en-US" altLang="ja-JP" sz="1600" dirty="0" smtClean="0"/>
              <a:t>.</a:t>
            </a:r>
          </a:p>
          <a:p>
            <a:r>
              <a:rPr lang="ja-JP" altLang="ja-JP" sz="1600" dirty="0" smtClean="0"/>
              <a:t>取引動機・予備的動機に基づく</a:t>
            </a:r>
            <a:r>
              <a:rPr lang="ja-JP" altLang="ja-JP" sz="1600" dirty="0" smtClean="0"/>
              <a:t>ケンブリッジ</a:t>
            </a:r>
            <a:r>
              <a:rPr lang="ja-JP" altLang="ja-JP" sz="1600" dirty="0" smtClean="0"/>
              <a:t>の現金残高数量説と</a:t>
            </a:r>
            <a:r>
              <a:rPr lang="ja-JP" altLang="ja-JP" sz="1600" dirty="0" smtClean="0"/>
              <a:t>投機的動機</a:t>
            </a:r>
            <a:r>
              <a:rPr lang="ja-JP" altLang="ja-JP" sz="1600" dirty="0" smtClean="0"/>
              <a:t>に基づく流動性選好説により</a:t>
            </a:r>
            <a:r>
              <a:rPr lang="ja-JP" altLang="ja-JP" sz="1600" dirty="0" smtClean="0"/>
              <a:t>、貨幣</a:t>
            </a:r>
            <a:r>
              <a:rPr lang="ja-JP" altLang="ja-JP" sz="1600" dirty="0" smtClean="0"/>
              <a:t>需要</a:t>
            </a:r>
            <a:r>
              <a:rPr lang="en-US" altLang="ja-JP" sz="1600" i="1" dirty="0" smtClean="0"/>
              <a:t>M</a:t>
            </a:r>
            <a:r>
              <a:rPr lang="en-US" altLang="ja-JP" sz="1600" i="1" baseline="30000" dirty="0" smtClean="0"/>
              <a:t>D</a:t>
            </a:r>
            <a:r>
              <a:rPr lang="ja-JP" altLang="ja-JP" sz="1600" dirty="0" smtClean="0"/>
              <a:t>は</a:t>
            </a:r>
            <a:r>
              <a:rPr lang="ja-JP" altLang="ja-JP" sz="1600" dirty="0" smtClean="0"/>
              <a:t>　　</a:t>
            </a:r>
            <a:r>
              <a:rPr lang="en-US" altLang="ja-JP" sz="1600" i="1" dirty="0" smtClean="0"/>
              <a:t>M</a:t>
            </a:r>
            <a:r>
              <a:rPr lang="en-US" altLang="ja-JP" sz="1600" i="1" baseline="30000" dirty="0" smtClean="0"/>
              <a:t>D</a:t>
            </a:r>
            <a:r>
              <a:rPr lang="ja-JP" altLang="ja-JP" sz="1600" dirty="0" smtClean="0"/>
              <a:t>／</a:t>
            </a:r>
            <a:r>
              <a:rPr lang="en-US" altLang="ja-JP" sz="1600" i="1" dirty="0" smtClean="0"/>
              <a:t>P</a:t>
            </a:r>
            <a:r>
              <a:rPr lang="ja-JP" altLang="ja-JP" sz="1600" dirty="0" smtClean="0"/>
              <a:t>＝</a:t>
            </a:r>
            <a:r>
              <a:rPr lang="en-US" altLang="ja-JP" sz="1600" i="1" dirty="0" err="1" smtClean="0"/>
              <a:t>kY</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 </a:t>
            </a:r>
            <a:r>
              <a:rPr lang="ja-JP" altLang="ja-JP" sz="1600" dirty="0" smtClean="0"/>
              <a:t>＝</a:t>
            </a:r>
            <a:r>
              <a:rPr lang="en-US" altLang="ja-JP" sz="1600" i="1" dirty="0" smtClean="0"/>
              <a:t>m</a:t>
            </a:r>
            <a:r>
              <a:rPr lang="en-US" altLang="ja-JP" sz="1600" baseline="-25000" dirty="0" smtClean="0"/>
              <a:t>1</a:t>
            </a:r>
            <a:r>
              <a:rPr lang="ja-JP" altLang="ja-JP" sz="1600" dirty="0" smtClean="0"/>
              <a:t>＋</a:t>
            </a:r>
            <a:r>
              <a:rPr lang="en-US" altLang="ja-JP" sz="1600" i="1" dirty="0" smtClean="0"/>
              <a:t>m</a:t>
            </a:r>
            <a:r>
              <a:rPr lang="en-US" altLang="ja-JP" sz="1600" baseline="-25000" dirty="0" smtClean="0"/>
              <a:t>2</a:t>
            </a:r>
            <a:r>
              <a:rPr lang="en-US" altLang="ja-JP" sz="1600" dirty="0" smtClean="0"/>
              <a:t>,  </a:t>
            </a:r>
            <a:r>
              <a:rPr lang="ja-JP" altLang="ja-JP" sz="1600" dirty="0" smtClean="0"/>
              <a:t>貨幣</a:t>
            </a:r>
            <a:r>
              <a:rPr lang="ja-JP" altLang="ja-JP" sz="1600" dirty="0" smtClean="0"/>
              <a:t>供給</a:t>
            </a:r>
            <a:r>
              <a:rPr lang="en-US" altLang="ja-JP" sz="1600" i="1" dirty="0" smtClean="0"/>
              <a:t>M</a:t>
            </a:r>
            <a:r>
              <a:rPr lang="en-US" altLang="ja-JP" sz="1600" i="1" baseline="30000" dirty="0" smtClean="0"/>
              <a:t>S</a:t>
            </a:r>
            <a:r>
              <a:rPr lang="ja-JP" altLang="ja-JP" sz="1600" dirty="0" smtClean="0"/>
              <a:t>は</a:t>
            </a:r>
            <a:r>
              <a:rPr lang="ja-JP" altLang="en-US" sz="1600" dirty="0" smtClean="0"/>
              <a:t>、</a:t>
            </a:r>
            <a:r>
              <a:rPr lang="en-US" altLang="ja-JP" sz="1600" i="1" dirty="0" smtClean="0"/>
              <a:t>M</a:t>
            </a:r>
            <a:r>
              <a:rPr lang="en-US" altLang="ja-JP" sz="1600" i="1" baseline="30000" dirty="0" smtClean="0"/>
              <a:t>S</a:t>
            </a:r>
            <a:r>
              <a:rPr lang="ja-JP" altLang="ja-JP" sz="1600" dirty="0" smtClean="0"/>
              <a:t>／</a:t>
            </a:r>
            <a:r>
              <a:rPr lang="en-US" altLang="ja-JP" sz="1600" i="1" dirty="0" smtClean="0"/>
              <a:t>P</a:t>
            </a:r>
            <a:r>
              <a:rPr lang="ja-JP" altLang="ja-JP" sz="1600" dirty="0" smtClean="0"/>
              <a:t>＝</a:t>
            </a:r>
            <a:r>
              <a:rPr lang="en-US" altLang="ja-JP" sz="1600" i="1" dirty="0" smtClean="0"/>
              <a:t>M</a:t>
            </a:r>
            <a:r>
              <a:rPr lang="ja-JP" altLang="ja-JP" sz="1600" dirty="0" smtClean="0"/>
              <a:t>／</a:t>
            </a:r>
            <a:r>
              <a:rPr lang="en-US" altLang="ja-JP" sz="1600" i="1" dirty="0" smtClean="0"/>
              <a:t>P</a:t>
            </a:r>
            <a:endParaRPr lang="ja-JP" altLang="ja-JP" sz="1600" dirty="0" smtClean="0"/>
          </a:p>
          <a:p>
            <a:r>
              <a:rPr lang="ja-JP" altLang="ja-JP" sz="1600" dirty="0" smtClean="0"/>
              <a:t>∴貨幣市場の需給</a:t>
            </a:r>
            <a:r>
              <a:rPr lang="ja-JP" altLang="ja-JP" sz="1600" dirty="0" smtClean="0"/>
              <a:t>均衡</a:t>
            </a:r>
            <a:r>
              <a:rPr lang="en-US" altLang="ja-JP" sz="1600" dirty="0" smtClean="0"/>
              <a:t>  </a:t>
            </a:r>
          </a:p>
          <a:p>
            <a:r>
              <a:rPr lang="ja-JP" altLang="ja-JP" sz="1600" dirty="0" smtClean="0"/>
              <a:t>　　</a:t>
            </a:r>
            <a:r>
              <a:rPr lang="en-US" altLang="ja-JP" sz="1600" i="1" dirty="0" smtClean="0"/>
              <a:t>M</a:t>
            </a:r>
            <a:r>
              <a:rPr lang="ja-JP" altLang="ja-JP" sz="1600" dirty="0" smtClean="0"/>
              <a:t>／</a:t>
            </a:r>
            <a:r>
              <a:rPr lang="en-US" altLang="ja-JP" sz="1600" i="1" dirty="0" smtClean="0"/>
              <a:t>P</a:t>
            </a:r>
            <a:r>
              <a:rPr lang="ja-JP" altLang="ja-JP" sz="1600" dirty="0" smtClean="0"/>
              <a:t>＝</a:t>
            </a:r>
            <a:r>
              <a:rPr lang="en-US" altLang="ja-JP" sz="1600" i="1" dirty="0" err="1" smtClean="0"/>
              <a:t>kY</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 </a:t>
            </a:r>
            <a:r>
              <a:rPr lang="ja-JP" altLang="ja-JP" sz="1600" dirty="0" smtClean="0"/>
              <a:t>＝</a:t>
            </a:r>
            <a:r>
              <a:rPr lang="en-US" altLang="ja-JP" sz="1600" i="1" dirty="0" smtClean="0"/>
              <a:t>m</a:t>
            </a:r>
            <a:r>
              <a:rPr lang="en-US" altLang="ja-JP" sz="1600" baseline="-25000" dirty="0" smtClean="0"/>
              <a:t>1</a:t>
            </a:r>
            <a:r>
              <a:rPr lang="ja-JP" altLang="ja-JP" sz="1600" dirty="0" smtClean="0"/>
              <a:t>＋</a:t>
            </a:r>
            <a:r>
              <a:rPr lang="en-US" altLang="ja-JP" sz="1600" i="1" dirty="0" smtClean="0"/>
              <a:t>m</a:t>
            </a:r>
            <a:r>
              <a:rPr lang="en-US" altLang="ja-JP" sz="1600" baseline="-25000" dirty="0" smtClean="0"/>
              <a:t>2</a:t>
            </a:r>
            <a:r>
              <a:rPr lang="ja-JP" altLang="en-US" sz="1600" baseline="-25000" dirty="0" smtClean="0"/>
              <a:t>　　</a:t>
            </a:r>
            <a:endParaRPr lang="ja-JP" altLang="ja-JP" sz="1600" dirty="0" smtClean="0"/>
          </a:p>
          <a:p>
            <a:r>
              <a:rPr lang="ja-JP" altLang="ja-JP" sz="1600" dirty="0" smtClean="0"/>
              <a:t>現金残高数量説の貨幣需要</a:t>
            </a:r>
            <a:r>
              <a:rPr lang="en-US" altLang="ja-JP" sz="1600" i="1" dirty="0" smtClean="0"/>
              <a:t>m</a:t>
            </a:r>
            <a:r>
              <a:rPr lang="en-US" altLang="ja-JP" sz="1600" baseline="-25000" dirty="0" smtClean="0"/>
              <a:t>1</a:t>
            </a:r>
          </a:p>
          <a:p>
            <a:r>
              <a:rPr lang="ja-JP" altLang="ja-JP" sz="1600" dirty="0" smtClean="0"/>
              <a:t>＝</a:t>
            </a:r>
            <a:r>
              <a:rPr lang="en-US" altLang="ja-JP" sz="1600" i="1" dirty="0" err="1" smtClean="0"/>
              <a:t>kY</a:t>
            </a:r>
            <a:endParaRPr lang="ja-JP" altLang="ja-JP" sz="1600" dirty="0" smtClean="0"/>
          </a:p>
          <a:p>
            <a:r>
              <a:rPr lang="ja-JP" altLang="ja-JP" sz="1600" dirty="0" smtClean="0"/>
              <a:t>流動性選好説の貨幣需要</a:t>
            </a:r>
            <a:r>
              <a:rPr lang="en-US" altLang="ja-JP" sz="1600" i="1" dirty="0" smtClean="0"/>
              <a:t>m</a:t>
            </a:r>
            <a:r>
              <a:rPr lang="en-US" altLang="ja-JP" sz="1600" baseline="-25000" dirty="0" smtClean="0"/>
              <a:t>2</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a:t>
            </a:r>
          </a:p>
          <a:p>
            <a:r>
              <a:rPr lang="ja-JP" altLang="ja-JP" sz="1600" dirty="0" smtClean="0"/>
              <a:t>利子率が</a:t>
            </a:r>
            <a:r>
              <a:rPr lang="en-US" altLang="ja-JP" sz="1600" i="1" dirty="0" smtClean="0"/>
              <a:t>i</a:t>
            </a:r>
            <a:r>
              <a:rPr lang="en-US" altLang="ja-JP" sz="1600" baseline="-25000" dirty="0" smtClean="0"/>
              <a:t>0</a:t>
            </a:r>
            <a:r>
              <a:rPr lang="ja-JP" altLang="ja-JP" sz="1600" dirty="0" smtClean="0"/>
              <a:t>の時、</a:t>
            </a:r>
            <a:r>
              <a:rPr lang="en-US" altLang="ja-JP" sz="1600" dirty="0" smtClean="0"/>
              <a:t>16-3</a:t>
            </a:r>
            <a:r>
              <a:rPr lang="ja-JP" altLang="ja-JP" sz="1600" dirty="0" smtClean="0"/>
              <a:t>図</a:t>
            </a:r>
            <a:r>
              <a:rPr lang="en-US" altLang="ja-JP" sz="1600" dirty="0" smtClean="0"/>
              <a:t>(2)</a:t>
            </a:r>
            <a:r>
              <a:rPr lang="ja-JP" altLang="ja-JP" sz="1600" dirty="0" smtClean="0"/>
              <a:t>におい</a:t>
            </a:r>
            <a:endParaRPr lang="en-US" altLang="ja-JP" sz="1600" dirty="0" smtClean="0"/>
          </a:p>
          <a:p>
            <a:r>
              <a:rPr lang="ja-JP" altLang="ja-JP" sz="1600" dirty="0" smtClean="0"/>
              <a:t>て</a:t>
            </a:r>
            <a:r>
              <a:rPr lang="ja-JP" altLang="ja-JP" sz="1600" dirty="0" smtClean="0"/>
              <a:t>投機的動機の貨幣需要は</a:t>
            </a:r>
            <a:r>
              <a:rPr lang="en-US" altLang="ja-JP" sz="1600" i="1" dirty="0" smtClean="0"/>
              <a:t>m</a:t>
            </a:r>
            <a:r>
              <a:rPr lang="en-US" altLang="ja-JP" sz="1600" baseline="-25000" dirty="0" smtClean="0"/>
              <a:t>20</a:t>
            </a:r>
            <a:r>
              <a:rPr lang="ja-JP" altLang="ja-JP" sz="1600" dirty="0" err="1" smtClean="0"/>
              <a:t>、</a:t>
            </a:r>
            <a:r>
              <a:rPr lang="en-US" altLang="ja-JP" sz="1600" dirty="0" smtClean="0"/>
              <a:t>   </a:t>
            </a:r>
            <a:endParaRPr lang="en-US" altLang="ja-JP" sz="1600" dirty="0" smtClean="0"/>
          </a:p>
          <a:p>
            <a:r>
              <a:rPr lang="en-US" altLang="ja-JP" sz="1600" dirty="0" smtClean="0"/>
              <a:t>16-3</a:t>
            </a:r>
            <a:r>
              <a:rPr lang="ja-JP" altLang="ja-JP" sz="1600" dirty="0" smtClean="0"/>
              <a:t>図</a:t>
            </a:r>
            <a:r>
              <a:rPr lang="en-US" altLang="ja-JP" sz="1600" dirty="0" smtClean="0"/>
              <a:t>(1)</a:t>
            </a:r>
            <a:r>
              <a:rPr lang="ja-JP" altLang="ja-JP" sz="1600" dirty="0" smtClean="0"/>
              <a:t>では取引動機の</a:t>
            </a:r>
            <a:r>
              <a:rPr lang="ja-JP" altLang="ja-JP" sz="1600" dirty="0" smtClean="0"/>
              <a:t>貨幣</a:t>
            </a:r>
            <a:endParaRPr lang="en-US" altLang="ja-JP" sz="1600" dirty="0" smtClean="0"/>
          </a:p>
          <a:p>
            <a:r>
              <a:rPr lang="ja-JP" altLang="ja-JP" sz="1600" dirty="0" smtClean="0"/>
              <a:t>需要</a:t>
            </a:r>
            <a:r>
              <a:rPr lang="ja-JP" altLang="ja-JP" sz="1600" dirty="0" smtClean="0"/>
              <a:t>は</a:t>
            </a:r>
            <a:r>
              <a:rPr lang="en-US" altLang="ja-JP" sz="1600" i="1" dirty="0" smtClean="0"/>
              <a:t>m</a:t>
            </a:r>
            <a:r>
              <a:rPr lang="en-US" altLang="ja-JP" sz="1600" baseline="-25000" dirty="0" smtClean="0"/>
              <a:t>10</a:t>
            </a:r>
            <a:r>
              <a:rPr lang="ja-JP" altLang="ja-JP" sz="1600" dirty="0" err="1" smtClean="0"/>
              <a:t>、</a:t>
            </a:r>
            <a:r>
              <a:rPr lang="ja-JP" altLang="ja-JP" sz="1600" dirty="0" smtClean="0"/>
              <a:t>対応する国民所得は</a:t>
            </a:r>
            <a:r>
              <a:rPr lang="en-US" altLang="ja-JP" sz="1600" i="1" dirty="0" smtClean="0"/>
              <a:t>Y</a:t>
            </a:r>
            <a:r>
              <a:rPr lang="en-US" altLang="ja-JP" sz="1600" baseline="-25000" dirty="0" smtClean="0"/>
              <a:t>0</a:t>
            </a:r>
            <a:endParaRPr lang="en-US" altLang="ja-JP" sz="1600" dirty="0" smtClean="0"/>
          </a:p>
          <a:p>
            <a:pPr>
              <a:buNone/>
            </a:pPr>
            <a:endParaRPr lang="en-US" altLang="ja-JP" sz="1700" dirty="0" smtClean="0"/>
          </a:p>
          <a:p>
            <a:pPr algn="just" eaLnBrk="1" hangingPunct="1">
              <a:buFontTx/>
              <a:buNone/>
            </a:pPr>
            <a:endParaRPr lang="ja-JP" altLang="en-US" sz="1700" dirty="0" smtClean="0">
              <a:ea typeface="ＭＳ 明朝" pitchFamily="17" charset="-128"/>
            </a:endParaRPr>
          </a:p>
        </p:txBody>
      </p:sp>
      <p:pic>
        <p:nvPicPr>
          <p:cNvPr id="4" name="図 3"/>
          <p:cNvPicPr/>
          <p:nvPr/>
        </p:nvPicPr>
        <p:blipFill>
          <a:blip r:embed="rId2" cstate="print"/>
          <a:srcRect/>
          <a:stretch>
            <a:fillRect/>
          </a:stretch>
        </p:blipFill>
        <p:spPr bwMode="auto">
          <a:xfrm>
            <a:off x="3563888" y="4149080"/>
            <a:ext cx="5580112" cy="270892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0" y="1"/>
            <a:ext cx="9144000" cy="404663"/>
          </a:xfrm>
        </p:spPr>
        <p:txBody>
          <a:bodyPr>
            <a:noAutofit/>
          </a:bodyPr>
          <a:lstStyle/>
          <a:p>
            <a:r>
              <a:rPr lang="ja-JP" altLang="ja-JP" sz="1800" b="1" dirty="0" smtClean="0"/>
              <a:t>３</a:t>
            </a:r>
            <a:r>
              <a:rPr lang="en-US" altLang="ja-JP" sz="1800" b="1" dirty="0" smtClean="0"/>
              <a:t>B</a:t>
            </a:r>
            <a:r>
              <a:rPr lang="ja-JP" altLang="en-US" sz="1800" b="1" dirty="0" err="1" smtClean="0"/>
              <a:t>．</a:t>
            </a:r>
            <a:r>
              <a:rPr lang="en-US" altLang="ja-JP" sz="1800" b="1" dirty="0" smtClean="0"/>
              <a:t>Equilibrium </a:t>
            </a:r>
            <a:r>
              <a:rPr lang="en-US" altLang="ja-JP" sz="1800" b="1" dirty="0" smtClean="0"/>
              <a:t>in Money Market and LM </a:t>
            </a:r>
            <a:r>
              <a:rPr lang="en-US" altLang="ja-JP" sz="1800" b="1" dirty="0" smtClean="0"/>
              <a:t>Curve   </a:t>
            </a:r>
            <a:r>
              <a:rPr lang="ja-JP" altLang="ja-JP" sz="1800" b="1" dirty="0" smtClean="0"/>
              <a:t>貨幣</a:t>
            </a:r>
            <a:r>
              <a:rPr lang="ja-JP" altLang="ja-JP" sz="1800" b="1" dirty="0" smtClean="0"/>
              <a:t>市場の均衡と</a:t>
            </a:r>
            <a:r>
              <a:rPr lang="en-US" altLang="ja-JP" sz="1800" b="1" i="1" dirty="0" smtClean="0"/>
              <a:t>LM</a:t>
            </a:r>
            <a:r>
              <a:rPr lang="ja-JP" altLang="ja-JP" sz="1800" b="1" dirty="0" smtClean="0"/>
              <a:t>曲線</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404664"/>
            <a:ext cx="9144000" cy="6453336"/>
          </a:xfrm>
        </p:spPr>
        <p:txBody>
          <a:bodyPr>
            <a:normAutofit lnSpcReduction="10000"/>
          </a:bodyPr>
          <a:lstStyle/>
          <a:p>
            <a:pPr>
              <a:buNone/>
            </a:pPr>
            <a:r>
              <a:rPr lang="en-US" altLang="ja-JP" sz="1800" dirty="0" smtClean="0"/>
              <a:t>When </a:t>
            </a:r>
            <a:r>
              <a:rPr lang="en-US" altLang="ja-JP" sz="1800" dirty="0" smtClean="0"/>
              <a:t>the interest rate rises to </a:t>
            </a:r>
            <a:r>
              <a:rPr lang="en-US" altLang="ja-JP" sz="1800" i="1" dirty="0" smtClean="0"/>
              <a:t>i</a:t>
            </a:r>
            <a:r>
              <a:rPr lang="en-US" altLang="ja-JP" sz="1800" baseline="-25000" dirty="0" smtClean="0"/>
              <a:t>1</a:t>
            </a:r>
            <a:r>
              <a:rPr lang="en-US" altLang="ja-JP" sz="1800" dirty="0" smtClean="0"/>
              <a:t>, bond demand increases, so money demand is </a:t>
            </a:r>
            <a:r>
              <a:rPr lang="en-US" altLang="ja-JP" sz="1800" i="1" dirty="0" smtClean="0"/>
              <a:t>m</a:t>
            </a:r>
            <a:r>
              <a:rPr lang="en-US" altLang="ja-JP" sz="1800" baseline="-25000" dirty="0" smtClean="0"/>
              <a:t>21</a:t>
            </a:r>
            <a:r>
              <a:rPr lang="en-US" altLang="ja-JP" sz="1800" dirty="0" smtClean="0"/>
              <a:t> in Figure16-3 (2) , that amount is activated for transactions.</a:t>
            </a:r>
          </a:p>
          <a:p>
            <a:pPr>
              <a:buNone/>
            </a:pPr>
            <a:r>
              <a:rPr lang="en-US" altLang="ja-JP" sz="1800" dirty="0" smtClean="0"/>
              <a:t>In Figure 16-3 (1), the money demand of the corresponding transactions motive is </a:t>
            </a:r>
            <a:r>
              <a:rPr lang="en-US" altLang="ja-JP" sz="1800" i="1" dirty="0" smtClean="0"/>
              <a:t>m</a:t>
            </a:r>
            <a:r>
              <a:rPr lang="en-US" altLang="ja-JP" sz="1800" baseline="-25000" dirty="0" smtClean="0"/>
              <a:t>11</a:t>
            </a:r>
            <a:r>
              <a:rPr lang="en-US" altLang="ja-JP" sz="1800" dirty="0" smtClean="0"/>
              <a:t>, the corresponding national income is </a:t>
            </a:r>
            <a:r>
              <a:rPr lang="en-US" altLang="ja-JP" sz="1800" i="1" dirty="0" smtClean="0"/>
              <a:t>Y</a:t>
            </a:r>
            <a:r>
              <a:rPr lang="en-US" altLang="ja-JP" sz="1800" baseline="-25000" dirty="0" smtClean="0"/>
              <a:t>1 </a:t>
            </a:r>
            <a:r>
              <a:rPr lang="en-US" altLang="ja-JP" sz="1800" dirty="0" smtClean="0"/>
              <a:t>⇒ As shown in Figure 16-3 (3), the combinations of low interest rate </a:t>
            </a:r>
            <a:r>
              <a:rPr lang="en-US" altLang="ja-JP" sz="1800" i="1" dirty="0" smtClean="0"/>
              <a:t>i</a:t>
            </a:r>
            <a:r>
              <a:rPr lang="en-US" altLang="ja-JP" sz="1800" baseline="-25000" dirty="0" smtClean="0"/>
              <a:t>0</a:t>
            </a:r>
            <a:r>
              <a:rPr lang="en-US" altLang="ja-JP" sz="1800" dirty="0" smtClean="0"/>
              <a:t> and low income </a:t>
            </a:r>
            <a:r>
              <a:rPr lang="en-US" altLang="ja-JP" sz="1800" i="1" dirty="0" smtClean="0"/>
              <a:t>Y</a:t>
            </a:r>
            <a:r>
              <a:rPr lang="en-US" altLang="ja-JP" sz="1800" baseline="-25000" dirty="0" smtClean="0"/>
              <a:t>0</a:t>
            </a:r>
            <a:r>
              <a:rPr lang="en-US" altLang="ja-JP" sz="1800" dirty="0" smtClean="0"/>
              <a:t>, or  high interest rate </a:t>
            </a:r>
            <a:r>
              <a:rPr lang="en-US" altLang="ja-JP" sz="1800" i="1" dirty="0" smtClean="0"/>
              <a:t>i</a:t>
            </a:r>
            <a:r>
              <a:rPr lang="en-US" altLang="ja-JP" sz="1800" baseline="-25000" dirty="0" smtClean="0"/>
              <a:t>1</a:t>
            </a:r>
            <a:r>
              <a:rPr lang="en-US" altLang="ja-JP" sz="1800" dirty="0" smtClean="0"/>
              <a:t> and high national income </a:t>
            </a:r>
            <a:r>
              <a:rPr lang="en-US" altLang="ja-JP" sz="1800" i="1" dirty="0" smtClean="0"/>
              <a:t>Y</a:t>
            </a:r>
            <a:r>
              <a:rPr lang="en-US" altLang="ja-JP" sz="1800" baseline="-25000" dirty="0" smtClean="0"/>
              <a:t>1 </a:t>
            </a:r>
            <a:r>
              <a:rPr lang="en-US" altLang="ja-JP" sz="1800" dirty="0" smtClean="0"/>
              <a:t>achieves    </a:t>
            </a:r>
            <a:br>
              <a:rPr lang="en-US" altLang="ja-JP" sz="1800" dirty="0" smtClean="0"/>
            </a:br>
            <a:r>
              <a:rPr lang="en-US" altLang="ja-JP" sz="1800" b="1" dirty="0" smtClean="0"/>
              <a:t>the equilibrium in the money market </a:t>
            </a:r>
            <a:r>
              <a:rPr lang="en-US" altLang="ja-JP" sz="1800" dirty="0" smtClean="0"/>
              <a:t>⇒ Hicks called it </a:t>
            </a:r>
            <a:r>
              <a:rPr lang="en-US" altLang="ja-JP" sz="1800" b="1" dirty="0" smtClean="0"/>
              <a:t>LM curve</a:t>
            </a:r>
            <a:r>
              <a:rPr lang="en-US" altLang="ja-JP" sz="1800" dirty="0" smtClean="0"/>
              <a:t>.</a:t>
            </a:r>
          </a:p>
          <a:p>
            <a:pPr>
              <a:buNone/>
            </a:pPr>
            <a:r>
              <a:rPr lang="en-US" altLang="ja-JP" sz="1800" dirty="0" smtClean="0"/>
              <a:t>A diagram combining the above explanation now is shown in Figure 16-4, the liquidity preference curve </a:t>
            </a:r>
            <a:r>
              <a:rPr lang="en-US" altLang="ja-JP" sz="1800" i="1" dirty="0" smtClean="0"/>
              <a:t>L</a:t>
            </a:r>
            <a:r>
              <a:rPr lang="en-US" altLang="ja-JP" sz="1800" dirty="0" smtClean="0"/>
              <a:t> in the second quadrant, the equality formula of money supply and demand </a:t>
            </a:r>
            <a:r>
              <a:rPr lang="en-US" altLang="ja-JP" sz="1800" i="1" dirty="0" smtClean="0"/>
              <a:t>M</a:t>
            </a:r>
            <a:r>
              <a:rPr lang="en-US" altLang="ja-JP" sz="1800" dirty="0" smtClean="0"/>
              <a:t>/</a:t>
            </a:r>
            <a:r>
              <a:rPr lang="en-US" altLang="ja-JP" sz="1800" i="1" dirty="0" smtClean="0"/>
              <a:t>P</a:t>
            </a:r>
            <a:r>
              <a:rPr lang="ja-JP" altLang="ja-JP" sz="1800" dirty="0" smtClean="0"/>
              <a:t>＝</a:t>
            </a:r>
            <a:r>
              <a:rPr lang="en-US" altLang="ja-JP" sz="1800" i="1" dirty="0" smtClean="0"/>
              <a:t>m</a:t>
            </a:r>
            <a:r>
              <a:rPr lang="en-US" altLang="ja-JP" sz="1800" baseline="-25000" dirty="0" smtClean="0"/>
              <a:t>1</a:t>
            </a:r>
            <a:r>
              <a:rPr lang="ja-JP" altLang="ja-JP" sz="1800" dirty="0" smtClean="0"/>
              <a:t>＋</a:t>
            </a:r>
            <a:r>
              <a:rPr lang="en-US" altLang="ja-JP" sz="1800" i="1" dirty="0" smtClean="0"/>
              <a:t>m</a:t>
            </a:r>
            <a:r>
              <a:rPr lang="en-US" altLang="ja-JP" sz="1800" baseline="-25000" dirty="0" smtClean="0"/>
              <a:t>2 </a:t>
            </a:r>
            <a:r>
              <a:rPr lang="en-US" altLang="ja-JP" sz="1800" dirty="0" smtClean="0"/>
              <a:t>in the third quadrant, the money demand based on transactions motive in the fourth quadrant, a combination of low interest rate </a:t>
            </a:r>
            <a:r>
              <a:rPr lang="en-US" altLang="ja-JP" sz="1800" i="1" dirty="0" smtClean="0"/>
              <a:t>i</a:t>
            </a:r>
            <a:r>
              <a:rPr lang="en-US" altLang="ja-JP" sz="1800" baseline="-25000" dirty="0" smtClean="0"/>
              <a:t>0 </a:t>
            </a:r>
            <a:r>
              <a:rPr lang="en-US" altLang="ja-JP" sz="1800" dirty="0" smtClean="0"/>
              <a:t>and low national income </a:t>
            </a:r>
            <a:r>
              <a:rPr lang="en-US" altLang="ja-JP" sz="1800" i="1" dirty="0" smtClean="0"/>
              <a:t>Y</a:t>
            </a:r>
            <a:r>
              <a:rPr lang="en-US" altLang="ja-JP" sz="1800" baseline="-25000" dirty="0" smtClean="0"/>
              <a:t>0</a:t>
            </a:r>
            <a:r>
              <a:rPr lang="en-US" altLang="ja-JP" sz="1800" dirty="0" smtClean="0"/>
              <a:t>, high interest rate </a:t>
            </a:r>
            <a:r>
              <a:rPr lang="en-US" altLang="ja-JP" sz="1800" i="1" dirty="0" smtClean="0"/>
              <a:t>i</a:t>
            </a:r>
            <a:r>
              <a:rPr lang="en-US" altLang="ja-JP" sz="1800" baseline="-25000" dirty="0" smtClean="0"/>
              <a:t>1 </a:t>
            </a:r>
            <a:r>
              <a:rPr lang="en-US" altLang="ja-JP" sz="1800" dirty="0" smtClean="0"/>
              <a:t>and high national income </a:t>
            </a:r>
            <a:r>
              <a:rPr lang="en-US" altLang="ja-JP" sz="1800" i="1" dirty="0" smtClean="0"/>
              <a:t>Y</a:t>
            </a:r>
            <a:r>
              <a:rPr lang="en-US" altLang="ja-JP" sz="1800" dirty="0" smtClean="0"/>
              <a:t> ⇒ </a:t>
            </a:r>
            <a:r>
              <a:rPr lang="en-US" altLang="ja-JP" sz="1800" i="1" dirty="0" smtClean="0"/>
              <a:t>LM</a:t>
            </a:r>
            <a:r>
              <a:rPr lang="en-US" altLang="ja-JP" sz="1800" dirty="0" smtClean="0"/>
              <a:t> curve is derived in the first quadrant</a:t>
            </a:r>
            <a:r>
              <a:rPr lang="en-US" altLang="ja-JP" sz="1800" dirty="0" smtClean="0"/>
              <a:t>.</a:t>
            </a:r>
          </a:p>
          <a:p>
            <a:r>
              <a:rPr lang="ja-JP" altLang="ja-JP" sz="1600" dirty="0" smtClean="0"/>
              <a:t>利子率が</a:t>
            </a:r>
            <a:r>
              <a:rPr lang="en-US" altLang="ja-JP" sz="1600" i="1" dirty="0" smtClean="0"/>
              <a:t>i</a:t>
            </a:r>
            <a:r>
              <a:rPr lang="en-US" altLang="ja-JP" sz="1600" baseline="-25000" dirty="0" smtClean="0"/>
              <a:t>1</a:t>
            </a:r>
            <a:r>
              <a:rPr lang="ja-JP" altLang="ja-JP" sz="1600" dirty="0" smtClean="0"/>
              <a:t>に上がると、債券需要が増えるので、</a:t>
            </a:r>
            <a:r>
              <a:rPr lang="en-US" altLang="ja-JP" sz="1600" dirty="0" smtClean="0"/>
              <a:t>16-3</a:t>
            </a:r>
            <a:r>
              <a:rPr lang="ja-JP" altLang="ja-JP" sz="1600" dirty="0" smtClean="0"/>
              <a:t>図</a:t>
            </a:r>
            <a:r>
              <a:rPr lang="en-US" altLang="ja-JP" sz="1600" dirty="0" smtClean="0"/>
              <a:t>(2)</a:t>
            </a:r>
            <a:r>
              <a:rPr lang="ja-JP" altLang="ja-JP" sz="1600" dirty="0" smtClean="0"/>
              <a:t>において</a:t>
            </a:r>
            <a:endParaRPr lang="en-US" altLang="ja-JP" sz="1600" dirty="0" smtClean="0"/>
          </a:p>
          <a:p>
            <a:r>
              <a:rPr lang="ja-JP" altLang="ja-JP" sz="1600" dirty="0" smtClean="0"/>
              <a:t>貨幣需要は</a:t>
            </a:r>
            <a:r>
              <a:rPr lang="en-US" altLang="ja-JP" sz="1600" i="1" dirty="0" smtClean="0"/>
              <a:t>m</a:t>
            </a:r>
            <a:r>
              <a:rPr lang="en-US" altLang="ja-JP" sz="1600" baseline="-25000" dirty="0" smtClean="0"/>
              <a:t>21</a:t>
            </a:r>
            <a:r>
              <a:rPr lang="ja-JP" altLang="ja-JP" sz="1600" dirty="0" err="1" smtClean="0"/>
              <a:t>、</a:t>
            </a:r>
            <a:r>
              <a:rPr lang="ja-JP" altLang="ja-JP" sz="1600" dirty="0" smtClean="0"/>
              <a:t>その分が取引用に活動化、</a:t>
            </a:r>
            <a:endParaRPr lang="en-US" altLang="ja-JP" sz="1600" dirty="0" smtClean="0"/>
          </a:p>
          <a:p>
            <a:r>
              <a:rPr lang="en-US" altLang="ja-JP" sz="1600" dirty="0" smtClean="0"/>
              <a:t>16-3</a:t>
            </a:r>
            <a:r>
              <a:rPr lang="ja-JP" altLang="ja-JP" sz="1600" dirty="0" smtClean="0"/>
              <a:t>図</a:t>
            </a:r>
            <a:r>
              <a:rPr lang="en-US" altLang="ja-JP" sz="1600" dirty="0" smtClean="0"/>
              <a:t>(1)</a:t>
            </a:r>
            <a:r>
              <a:rPr lang="ja-JP" altLang="ja-JP" sz="1600" dirty="0" smtClean="0"/>
              <a:t>では対応する取引動機の貨幣需要は</a:t>
            </a:r>
            <a:r>
              <a:rPr lang="en-US" altLang="ja-JP" sz="1600" i="1" dirty="0" smtClean="0"/>
              <a:t>m</a:t>
            </a:r>
            <a:r>
              <a:rPr lang="en-US" altLang="ja-JP" sz="1600" baseline="-25000" dirty="0" smtClean="0"/>
              <a:t>11</a:t>
            </a:r>
            <a:r>
              <a:rPr lang="ja-JP" altLang="ja-JP" sz="1600" dirty="0" err="1" smtClean="0"/>
              <a:t>、</a:t>
            </a:r>
            <a:r>
              <a:rPr lang="ja-JP" altLang="ja-JP" sz="1600" dirty="0" smtClean="0"/>
              <a:t>対応する国民</a:t>
            </a:r>
            <a:endParaRPr lang="en-US" altLang="ja-JP" sz="1600" dirty="0" smtClean="0"/>
          </a:p>
          <a:p>
            <a:r>
              <a:rPr lang="ja-JP" altLang="ja-JP" sz="1600" dirty="0" smtClean="0"/>
              <a:t>所得も</a:t>
            </a:r>
            <a:r>
              <a:rPr lang="en-US" altLang="ja-JP" sz="1600" i="1" dirty="0" smtClean="0"/>
              <a:t>Y</a:t>
            </a:r>
            <a:r>
              <a:rPr lang="en-US" altLang="ja-JP" sz="1600" baseline="-25000" dirty="0" smtClean="0"/>
              <a:t>1</a:t>
            </a:r>
            <a:r>
              <a:rPr lang="en-US" altLang="ja-JP" sz="1600" dirty="0" smtClean="0"/>
              <a:t> </a:t>
            </a:r>
            <a:r>
              <a:rPr lang="ja-JP" altLang="ja-JP" sz="1600" dirty="0" smtClean="0"/>
              <a:t>⇒すなわち</a:t>
            </a:r>
            <a:r>
              <a:rPr lang="en-US" altLang="ja-JP" sz="1600" dirty="0" smtClean="0"/>
              <a:t>16-3</a:t>
            </a:r>
            <a:r>
              <a:rPr lang="ja-JP" altLang="ja-JP" sz="1600" dirty="0" smtClean="0"/>
              <a:t>図</a:t>
            </a:r>
            <a:r>
              <a:rPr lang="en-US" altLang="ja-JP" sz="1600" dirty="0" smtClean="0"/>
              <a:t>(3)</a:t>
            </a:r>
            <a:r>
              <a:rPr lang="ja-JP" altLang="ja-JP" sz="1600" dirty="0" err="1" smtClean="0"/>
              <a:t>のように</a:t>
            </a:r>
            <a:r>
              <a:rPr lang="ja-JP" altLang="ja-JP" sz="1600" dirty="0" smtClean="0"/>
              <a:t>低い利子率</a:t>
            </a:r>
            <a:r>
              <a:rPr lang="en-US" altLang="ja-JP" sz="1600" i="1" dirty="0" smtClean="0"/>
              <a:t>i</a:t>
            </a:r>
            <a:r>
              <a:rPr lang="en-US" altLang="ja-JP" sz="1600" baseline="-25000" dirty="0" smtClean="0"/>
              <a:t>0</a:t>
            </a:r>
            <a:r>
              <a:rPr lang="ja-JP" altLang="ja-JP" sz="1600" dirty="0" smtClean="0"/>
              <a:t>と低い国民</a:t>
            </a:r>
            <a:endParaRPr lang="en-US" altLang="ja-JP" sz="1600" dirty="0" smtClean="0"/>
          </a:p>
          <a:p>
            <a:r>
              <a:rPr lang="ja-JP" altLang="ja-JP" sz="1600" dirty="0" smtClean="0"/>
              <a:t>所得</a:t>
            </a:r>
            <a:r>
              <a:rPr lang="en-US" altLang="ja-JP" sz="1600" i="1" dirty="0" smtClean="0"/>
              <a:t>Y</a:t>
            </a:r>
            <a:r>
              <a:rPr lang="en-US" altLang="ja-JP" sz="1600" baseline="-25000" dirty="0" smtClean="0"/>
              <a:t>0</a:t>
            </a:r>
            <a:r>
              <a:rPr lang="ja-JP" altLang="ja-JP" sz="1600" dirty="0" err="1" smtClean="0"/>
              <a:t>、</a:t>
            </a:r>
            <a:r>
              <a:rPr lang="ja-JP" altLang="ja-JP" sz="1600" dirty="0" smtClean="0"/>
              <a:t>高い利子率</a:t>
            </a:r>
            <a:r>
              <a:rPr lang="en-US" altLang="ja-JP" sz="1600" i="1" dirty="0" smtClean="0"/>
              <a:t>i</a:t>
            </a:r>
            <a:r>
              <a:rPr lang="en-US" altLang="ja-JP" sz="1600" baseline="-25000" dirty="0" smtClean="0"/>
              <a:t>1</a:t>
            </a:r>
            <a:r>
              <a:rPr lang="ja-JP" altLang="ja-JP" sz="1600" dirty="0" smtClean="0"/>
              <a:t>と高い国民所得</a:t>
            </a:r>
            <a:r>
              <a:rPr lang="en-US" altLang="ja-JP" sz="1600" i="1" dirty="0" smtClean="0"/>
              <a:t>Y</a:t>
            </a:r>
            <a:r>
              <a:rPr lang="en-US" altLang="ja-JP" sz="1600" baseline="-25000" dirty="0" smtClean="0"/>
              <a:t>1</a:t>
            </a:r>
            <a:r>
              <a:rPr lang="ja-JP" altLang="ja-JP" sz="1600" dirty="0" smtClean="0"/>
              <a:t>という組み合わせの時に、</a:t>
            </a:r>
            <a:endParaRPr lang="en-US" altLang="ja-JP" sz="1600" dirty="0" smtClean="0"/>
          </a:p>
          <a:p>
            <a:r>
              <a:rPr lang="ja-JP" altLang="ja-JP" sz="1600" dirty="0" smtClean="0"/>
              <a:t>貨幣市場の均衡⇒ヒックスはこれを</a:t>
            </a:r>
            <a:r>
              <a:rPr lang="en-US" altLang="ja-JP" sz="1600" b="1" i="1" dirty="0" smtClean="0"/>
              <a:t>LM</a:t>
            </a:r>
            <a:r>
              <a:rPr lang="ja-JP" altLang="ja-JP" sz="1600" b="1" dirty="0" smtClean="0"/>
              <a:t>曲線</a:t>
            </a:r>
            <a:r>
              <a:rPr lang="ja-JP" altLang="ja-JP" sz="1600" dirty="0" smtClean="0"/>
              <a:t>（</a:t>
            </a:r>
            <a:r>
              <a:rPr lang="en-US" altLang="ja-JP" sz="1600" i="1" dirty="0" smtClean="0"/>
              <a:t>LM</a:t>
            </a:r>
            <a:r>
              <a:rPr lang="en-US" altLang="ja-JP" sz="1600" dirty="0" smtClean="0"/>
              <a:t> curve</a:t>
            </a:r>
            <a:r>
              <a:rPr lang="ja-JP" altLang="ja-JP" sz="1600" dirty="0" smtClean="0"/>
              <a:t>）</a:t>
            </a:r>
          </a:p>
          <a:p>
            <a:r>
              <a:rPr lang="ja-JP" altLang="ja-JP" sz="1600" dirty="0" smtClean="0"/>
              <a:t>いまの説明を組み合わせた図が</a:t>
            </a:r>
            <a:r>
              <a:rPr lang="en-US" altLang="ja-JP" sz="1600" dirty="0" smtClean="0"/>
              <a:t>16-4</a:t>
            </a:r>
            <a:r>
              <a:rPr lang="ja-JP" altLang="ja-JP" sz="1600" dirty="0" smtClean="0"/>
              <a:t>図、第</a:t>
            </a:r>
            <a:r>
              <a:rPr lang="en-US" altLang="ja-JP" sz="1600" dirty="0" smtClean="0"/>
              <a:t>2</a:t>
            </a:r>
            <a:r>
              <a:rPr lang="ja-JP" altLang="ja-JP" sz="1600" dirty="0" smtClean="0"/>
              <a:t>象限に流動性選好曲線</a:t>
            </a:r>
            <a:endParaRPr lang="en-US" altLang="ja-JP" sz="1600" dirty="0" smtClean="0"/>
          </a:p>
          <a:p>
            <a:r>
              <a:rPr lang="en-US" altLang="ja-JP" sz="1600" i="1" dirty="0" smtClean="0"/>
              <a:t>L</a:t>
            </a:r>
            <a:r>
              <a:rPr lang="ja-JP" altLang="ja-JP" sz="1600" dirty="0" err="1" smtClean="0"/>
              <a:t>、</a:t>
            </a:r>
            <a:r>
              <a:rPr lang="ja-JP" altLang="ja-JP" sz="1600" dirty="0" smtClean="0"/>
              <a:t>第</a:t>
            </a:r>
            <a:r>
              <a:rPr lang="en-US" altLang="ja-JP" sz="1600" dirty="0" smtClean="0"/>
              <a:t>3</a:t>
            </a:r>
            <a:r>
              <a:rPr lang="ja-JP" altLang="ja-JP" sz="1600" dirty="0" smtClean="0"/>
              <a:t>象限に貨幣需給の均等式</a:t>
            </a:r>
            <a:r>
              <a:rPr lang="en-US" altLang="ja-JP" sz="1600" i="1" dirty="0" smtClean="0"/>
              <a:t>M</a:t>
            </a:r>
            <a:r>
              <a:rPr lang="en-US" altLang="ja-JP" sz="1600" dirty="0" smtClean="0"/>
              <a:t>/</a:t>
            </a:r>
            <a:r>
              <a:rPr lang="en-US" altLang="ja-JP" sz="1600" i="1" dirty="0" smtClean="0"/>
              <a:t>P</a:t>
            </a:r>
            <a:r>
              <a:rPr lang="ja-JP" altLang="ja-JP" sz="1600" dirty="0" smtClean="0"/>
              <a:t>＝</a:t>
            </a:r>
            <a:r>
              <a:rPr lang="en-US" altLang="ja-JP" sz="1600" i="1" dirty="0" smtClean="0"/>
              <a:t>m</a:t>
            </a:r>
            <a:r>
              <a:rPr lang="en-US" altLang="ja-JP" sz="1600" baseline="-25000" dirty="0" smtClean="0"/>
              <a:t>1</a:t>
            </a:r>
            <a:r>
              <a:rPr lang="ja-JP" altLang="ja-JP" sz="1600" dirty="0" smtClean="0"/>
              <a:t>＋</a:t>
            </a:r>
            <a:r>
              <a:rPr lang="en-US" altLang="ja-JP" sz="1600" i="1" dirty="0" smtClean="0"/>
              <a:t>m</a:t>
            </a:r>
            <a:r>
              <a:rPr lang="en-US" altLang="ja-JP" sz="1600" baseline="-25000" dirty="0" smtClean="0"/>
              <a:t>2</a:t>
            </a:r>
            <a:r>
              <a:rPr lang="ja-JP" altLang="ja-JP" sz="1600" dirty="0" err="1" smtClean="0"/>
              <a:t>、</a:t>
            </a:r>
            <a:r>
              <a:rPr lang="ja-JP" altLang="ja-JP" sz="1600" dirty="0" smtClean="0"/>
              <a:t>第</a:t>
            </a:r>
            <a:r>
              <a:rPr lang="en-US" altLang="ja-JP" sz="1600" dirty="0" smtClean="0"/>
              <a:t>4</a:t>
            </a:r>
            <a:r>
              <a:rPr lang="ja-JP" altLang="ja-JP" sz="1600" dirty="0" smtClean="0"/>
              <a:t>象限に取引動</a:t>
            </a:r>
            <a:endParaRPr lang="en-US" altLang="ja-JP" sz="1600" dirty="0" smtClean="0"/>
          </a:p>
          <a:p>
            <a:r>
              <a:rPr lang="ja-JP" altLang="ja-JP" sz="1600" dirty="0" smtClean="0"/>
              <a:t>機の貨幣需要曲線、低い利子率</a:t>
            </a:r>
            <a:r>
              <a:rPr lang="en-US" altLang="ja-JP" sz="1600" i="1" dirty="0" smtClean="0"/>
              <a:t>i</a:t>
            </a:r>
            <a:r>
              <a:rPr lang="en-US" altLang="ja-JP" sz="1600" baseline="-25000" dirty="0" smtClean="0"/>
              <a:t>0</a:t>
            </a:r>
            <a:r>
              <a:rPr lang="ja-JP" altLang="ja-JP" sz="1600" dirty="0" smtClean="0"/>
              <a:t>と低い国民所得</a:t>
            </a:r>
            <a:r>
              <a:rPr lang="en-US" altLang="ja-JP" sz="1600" i="1" dirty="0" smtClean="0"/>
              <a:t>Y</a:t>
            </a:r>
            <a:r>
              <a:rPr lang="en-US" altLang="ja-JP" sz="1600" baseline="-25000" dirty="0" smtClean="0"/>
              <a:t>0</a:t>
            </a:r>
            <a:r>
              <a:rPr lang="ja-JP" altLang="ja-JP" sz="1600" dirty="0" err="1" smtClean="0"/>
              <a:t>、</a:t>
            </a:r>
            <a:r>
              <a:rPr lang="ja-JP" altLang="ja-JP" sz="1600" dirty="0" smtClean="0"/>
              <a:t>高い利子率</a:t>
            </a:r>
            <a:r>
              <a:rPr lang="en-US" altLang="ja-JP" sz="1600" i="1" dirty="0" smtClean="0"/>
              <a:t>i</a:t>
            </a:r>
            <a:r>
              <a:rPr lang="en-US" altLang="ja-JP" sz="1600" baseline="-25000" dirty="0" smtClean="0"/>
              <a:t>1</a:t>
            </a:r>
            <a:r>
              <a:rPr lang="ja-JP" altLang="ja-JP" sz="1600" dirty="0" smtClean="0"/>
              <a:t>と</a:t>
            </a:r>
            <a:endParaRPr lang="en-US" altLang="ja-JP" sz="1600" dirty="0" smtClean="0"/>
          </a:p>
          <a:p>
            <a:r>
              <a:rPr lang="ja-JP" altLang="ja-JP" sz="1600" dirty="0" smtClean="0"/>
              <a:t>高い国民所得</a:t>
            </a:r>
            <a:r>
              <a:rPr lang="en-US" altLang="ja-JP" sz="1600" i="1" dirty="0" smtClean="0"/>
              <a:t>Y</a:t>
            </a:r>
            <a:r>
              <a:rPr lang="en-US" altLang="ja-JP" sz="1600" baseline="-25000" dirty="0" smtClean="0"/>
              <a:t>1</a:t>
            </a:r>
            <a:r>
              <a:rPr lang="ja-JP" altLang="ja-JP" sz="1600" dirty="0" smtClean="0"/>
              <a:t>という組み合わせ、 ⇒第</a:t>
            </a:r>
            <a:r>
              <a:rPr lang="en-US" altLang="ja-JP" sz="1600" dirty="0" smtClean="0"/>
              <a:t>1</a:t>
            </a:r>
            <a:r>
              <a:rPr lang="ja-JP" altLang="ja-JP" sz="1600" dirty="0" smtClean="0"/>
              <a:t>象限に</a:t>
            </a:r>
            <a:r>
              <a:rPr lang="en-US" altLang="ja-JP" sz="1600" i="1" dirty="0" smtClean="0"/>
              <a:t>LM</a:t>
            </a:r>
            <a:r>
              <a:rPr lang="ja-JP" altLang="ja-JP" sz="1600" dirty="0" smtClean="0"/>
              <a:t>曲線</a:t>
            </a:r>
            <a:r>
              <a:rPr lang="ja-JP" altLang="en-US" sz="1600" dirty="0" smtClean="0"/>
              <a:t>が導かれる　</a:t>
            </a:r>
            <a:endParaRPr lang="en-US" altLang="ja-JP" sz="1600" dirty="0" smtClean="0"/>
          </a:p>
          <a:p>
            <a:r>
              <a:rPr lang="ja-JP" altLang="en-US" sz="1600" dirty="0" smtClean="0"/>
              <a:t>　　　　 </a:t>
            </a:r>
            <a:r>
              <a:rPr lang="en-US" altLang="ja-JP" sz="1600" dirty="0" smtClean="0"/>
              <a:t>16-4</a:t>
            </a:r>
            <a:r>
              <a:rPr lang="ja-JP" altLang="ja-JP" sz="1600" dirty="0" smtClean="0"/>
              <a:t>図</a:t>
            </a:r>
            <a:endParaRPr lang="en-US" altLang="ja-JP" sz="1600" dirty="0" smtClean="0"/>
          </a:p>
          <a:p>
            <a:pPr algn="just" eaLnBrk="1" hangingPunct="1">
              <a:buFontTx/>
              <a:buNone/>
            </a:pPr>
            <a:endParaRPr lang="ja-JP" altLang="en-US" sz="1600" dirty="0" smtClean="0">
              <a:ea typeface="ＭＳ 明朝" pitchFamily="17" charset="-128"/>
            </a:endParaRPr>
          </a:p>
        </p:txBody>
      </p:sp>
      <p:pic>
        <p:nvPicPr>
          <p:cNvPr id="5" name="図 4"/>
          <p:cNvPicPr/>
          <p:nvPr/>
        </p:nvPicPr>
        <p:blipFill>
          <a:blip r:embed="rId2" cstate="print"/>
          <a:srcRect/>
          <a:stretch>
            <a:fillRect/>
          </a:stretch>
        </p:blipFill>
        <p:spPr bwMode="auto">
          <a:xfrm>
            <a:off x="6300192" y="3717032"/>
            <a:ext cx="2843808" cy="314096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4448</TotalTime>
  <Words>5076</Words>
  <Application>Microsoft Office PowerPoint</Application>
  <PresentationFormat>画面に合わせる (4:3)</PresentationFormat>
  <Paragraphs>399</Paragraphs>
  <Slides>34</Slides>
  <Notes>1</Notes>
  <HiddenSlides>0</HiddenSlides>
  <MMClips>0</MMClips>
  <ScaleCrop>false</ScaleCrop>
  <HeadingPairs>
    <vt:vector size="4" baseType="variant">
      <vt:variant>
        <vt:lpstr>テーマ</vt:lpstr>
      </vt:variant>
      <vt:variant>
        <vt:i4>1</vt:i4>
      </vt:variant>
      <vt:variant>
        <vt:lpstr>スライド タイトル</vt:lpstr>
      </vt:variant>
      <vt:variant>
        <vt:i4>34</vt:i4>
      </vt:variant>
    </vt:vector>
  </HeadingPairs>
  <TitlesOfParts>
    <vt:vector size="35" baseType="lpstr">
      <vt:lpstr>雪藤</vt:lpstr>
      <vt:lpstr> Macroeconomics マクロ経済学</vt:lpstr>
      <vt:lpstr>　</vt:lpstr>
      <vt:lpstr>１．Market Economy and Economic Policy  市場経済と経済政策 </vt:lpstr>
      <vt:lpstr>１B．Market Economy and Economic Policy  市場経済と経済政策 </vt:lpstr>
      <vt:lpstr>２．Equilibrium in Goods Market and IS Curve   生産物市場の均衡とIS曲線 </vt:lpstr>
      <vt:lpstr>２B．Equilibrium in Goods Market and IS Curve   生産物市場の均衡とIS曲線 </vt:lpstr>
      <vt:lpstr>２C．Equilibrium in Goods Market and IS Curve    生産物市場の均衡とIS曲線 </vt:lpstr>
      <vt:lpstr>３．Equilibrium in Money Market and LM Curve    貨幣市場の均衡とLM曲線 </vt:lpstr>
      <vt:lpstr>３B．Equilibrium in Money Market and LM Curve   貨幣市場の均衡とLM曲線 </vt:lpstr>
      <vt:lpstr>４．Simultaneous Equilibrium in Goods and Money Markets 財市場と貨幣市場の同時均衡 </vt:lpstr>
      <vt:lpstr>４B．Simultaneous Equilibrium in Goods and Money Markets財市場と貨幣市場の同時均衡 </vt:lpstr>
      <vt:lpstr> ５．Monetary and Fiscal Policies   金融政策と財政政策 </vt:lpstr>
      <vt:lpstr> ５B．Monetary and Fiscal Policies   金融政策と財政政策 </vt:lpstr>
      <vt:lpstr> ５C．Monetary and Fiscal Policies   金融政策と財政政策 </vt:lpstr>
      <vt:lpstr> ５D．Monetary and Fiscal Policies  金融政策と財政政策 </vt:lpstr>
      <vt:lpstr>６．Full employment and Monetary Policy完全雇用と金融政策 </vt:lpstr>
      <vt:lpstr>６B．Full employment and Monetary Policy   完全雇用と金融政策 </vt:lpstr>
      <vt:lpstr>６C．Full employment and Monetary Policy  完全雇用と金融政策 </vt:lpstr>
      <vt:lpstr>６D．Full employment and Monetary Policy   完全雇用と金融政策 </vt:lpstr>
      <vt:lpstr>７．Full Employment and Fiscal Policy   完全雇用と財政政策 </vt:lpstr>
      <vt:lpstr>７B．Full Employment and Fiscal Policy     完全雇用と財政政策 </vt:lpstr>
      <vt:lpstr>７C．Full Employment and Fiscal Policy    完全雇用と財政政策 </vt:lpstr>
      <vt:lpstr>８．Depression and Monetary Policy      不況と金融政策　　</vt:lpstr>
      <vt:lpstr>８B．Depression and Monetary Policy     不況と金融政策　　</vt:lpstr>
      <vt:lpstr>８C．Depression and Monetary Policy    不況と金融政策　　</vt:lpstr>
      <vt:lpstr>９．Depression and Fiscal Policy   不況と財政政策 </vt:lpstr>
      <vt:lpstr>９B．Depression and Fiscal Policy   不況と財政政策 </vt:lpstr>
      <vt:lpstr>９C．Depression and Fiscal Policy    不況と財政政策 </vt:lpstr>
      <vt:lpstr>９D．Depression and Fiscal Policy   不況と財政政策 </vt:lpstr>
      <vt:lpstr>１０．Under-employment and Monetary Policy  不完全雇用と金融政策 </vt:lpstr>
      <vt:lpstr>１０B．Under-employment and Monetary Policy  不完全雇用と金融政策 </vt:lpstr>
      <vt:lpstr>１０C．Under-employment and Monetary Policy   不完全雇用と金融政策 </vt:lpstr>
      <vt:lpstr>１１．Under-employment and Fiscal Policy    不完全雇用と財政政策 </vt:lpstr>
      <vt:lpstr>１１B．Under-employment and Fiscal Policy    不完全雇用と財政政策 </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261</cp:revision>
  <dcterms:created xsi:type="dcterms:W3CDTF">2008-03-18T06:49:50Z</dcterms:created>
  <dcterms:modified xsi:type="dcterms:W3CDTF">2018-04-07T17:47:39Z</dcterms:modified>
</cp:coreProperties>
</file>